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tags/tag1.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ink/ink1.xml" ContentType="application/inkml+xml"/>
  <Override PartName="/ppt/comments/comment2.xml" ContentType="application/vnd.openxmlformats-officedocument.presentationml.comment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57" r:id="rId3"/>
    <p:sldId id="341" r:id="rId4"/>
    <p:sldId id="342" r:id="rId5"/>
    <p:sldId id="353" r:id="rId6"/>
    <p:sldId id="328" r:id="rId7"/>
    <p:sldId id="293" r:id="rId8"/>
    <p:sldId id="330" r:id="rId9"/>
    <p:sldId id="295" r:id="rId10"/>
    <p:sldId id="331" r:id="rId11"/>
    <p:sldId id="318" r:id="rId12"/>
    <p:sldId id="343" r:id="rId13"/>
    <p:sldId id="347" r:id="rId14"/>
    <p:sldId id="348" r:id="rId15"/>
    <p:sldId id="352" r:id="rId16"/>
    <p:sldId id="323" r:id="rId17"/>
    <p:sldId id="354"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tthew FL" initials="MF" lastIdx="8" clrIdx="0">
    <p:extLst>
      <p:ext uri="{19B8F6BF-5375-455C-9EA6-DF929625EA0E}">
        <p15:presenceInfo xmlns:p15="http://schemas.microsoft.com/office/powerpoint/2012/main" userId="de949949e33d904d" providerId="Windows Live"/>
      </p:ext>
    </p:extLst>
  </p:cmAuthor>
  <p:cmAuthor id="2" name="Guest User" initials="GU" lastIdx="1" clrIdx="1">
    <p:extLst>
      <p:ext uri="{19B8F6BF-5375-455C-9EA6-DF929625EA0E}">
        <p15:presenceInfo xmlns:p15="http://schemas.microsoft.com/office/powerpoint/2012/main" userId="S::urn:spo:anon#18909f316feea3a95ce52520fca912a70aca382267d6baeaae4080621adccb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0AD47"/>
    <a:srgbClr val="4472C4"/>
    <a:srgbClr val="ED7D31"/>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714" autoAdjust="0"/>
  </p:normalViewPr>
  <p:slideViewPr>
    <p:cSldViewPr snapToGrid="0">
      <p:cViewPr varScale="1">
        <p:scale>
          <a:sx n="124" d="100"/>
          <a:sy n="124" d="100"/>
        </p:scale>
        <p:origin x="924" y="80"/>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0-16T08:54:40.147" idx="7">
    <p:pos x="4284" y="315"/>
    <p:text>The origional title of the paper (and the one listed on the website) is: an execution formalism for Dyna, merging prolog and Datalog</p:text>
    <p:extLst>
      <p:ext uri="{C676402C-5697-4E1C-873F-D02D1690AC5C}">
        <p15:threadingInfo xmlns:p15="http://schemas.microsoft.com/office/powerpoint/2012/main" timeZoneBias="42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10-16T15:16:15.528" idx="8">
    <p:pos x="3114" y="1437"/>
    <p:text>Should use the bag expression rather than the set operators, though powerpoint is making it a pain to insert the operators</p:text>
    <p:extLst>
      <p:ext uri="{C676402C-5697-4E1C-873F-D02D1690AC5C}">
        <p15:threadingInfo xmlns:p15="http://schemas.microsoft.com/office/powerpoint/2012/main" timeZoneBias="420"/>
      </p:ext>
    </p:extLst>
  </p:cm>
</p:cmLst>
</file>

<file path=ppt/ink/ink1.xml><?xml version="1.0" encoding="utf-8"?>
<inkml:ink xmlns:inkml="http://www.w3.org/2003/InkML">
  <inkml:definitions>
    <inkml:context xml:id="ctx0">
      <inkml:inkSource xml:id="inkSrc0">
        <inkml:traceFormat>
          <inkml:channel name="X" type="integer" max="3840" units="cm"/>
          <inkml:channel name="Y" type="integer" min="-654" max="2115" units="cm"/>
          <inkml:channel name="T" type="integer" max="2.14748E9" units="dev"/>
        </inkml:traceFormat>
        <inkml:channelProperties>
          <inkml:channelProperty channel="X" name="resolution" value="37.79528" units="1/cm"/>
          <inkml:channelProperty channel="Y" name="resolution" value="49.44643" units="1/cm"/>
          <inkml:channelProperty channel="T" name="resolution" value="1" units="1/dev"/>
        </inkml:channelProperties>
      </inkml:inkSource>
      <inkml:timestamp xml:id="ts0" timeString="2020-10-15T16:26:48.159"/>
    </inkml:context>
    <inkml:brush xml:id="br0">
      <inkml:brushProperty name="width" value="0.05292" units="cm"/>
      <inkml:brushProperty name="height" value="0.05292" units="cm"/>
      <inkml:brushProperty name="color" value="#FF0000"/>
    </inkml:brush>
  </inkml:definitions>
  <inkml:trace contextRef="#ctx0" brushRef="#br0">11960 16123 0,'-706'902'16,"628"-628"-16,78-195 16,0 38-1,78 1 1,0-1-16,119 79 16,-80-117-16,158 117 31,-158-118-16,-38-39-15,-40 0 0,39 1 16,1 38 15,-40-78-15,-39 39 0,39 0-16,0-39 15,-39 40 32,40-40 0</inkml:trace>
  <inkml:trace contextRef="#ctx0" brushRef="#br0" timeOffset="1302.28">6392 14869 0,'-40'39'47,"1"0"-32,-157 118 16,118-79-31,-1 1 0,40-40 16,39 39 0,-39-38-16,39-1 15,39 0 1,40 0-16,77-39 31,1 0-15,235 39 15,-313 1-15,-40-1-16,-39 39 15,-39 79 1,0 39-16,-40 0 0,40-39 16,-39-40-1,38-38-15,-38 78 47</inkml:trace>
  <inkml:trace contextRef="#ctx0" brushRef="#br0" timeOffset="3455.33">7058 14163 0,'39'0'47,"-39"79"-47,40 38 16,-40 79-1,39 0-15,0-39 16,-39 0-16,39 39 16,1-39-16,-1-40 15,0 1 1,0-1-16,0 40 16,40 39-1,-40-117-15,0-40 47,-39 0-47,0-78 16,39 0-16,1-40 15,-1-38 1,39-40-16,-38-39 16,38 0-1,-39 39 1,0 0-16,1 40 0,-1 77 15,-39 1 1,39 0-16,0 117 47,-39 1-31,0-1-1,39 40-15,-39-1 0,40 40 31,-40-118-31,39 1 16,0-1-16,0-39 16,118-79-1,0-77 1,-39-40-16,-1 0 16,-78 39-1,1 0-15,-40 40 16,0-1-1,-40 40-15,1 38 0,0 1 16,0 78 15,0-39-31,-1 79 16,1-40 0,-39 118-16,39-40 15,39-38-15,0 38 16,0-38-16,0-40 15,39 39-15,0-39 16,0 1 0,0-40-16,1 0 15,116-79-15,-38-38 16,0-40-16,-40 39 16,-39 1-1,1 38-15,-40 1 0,39 39 16,-78 0-1,-40 117 32,40 0-47,39 40 16,0-40 0,0 1-16,0-1 15,78 40 1,-78-79-16,40-39 31,38 0-15,40-79-16,117-195 15,-157 157 1,-38 38 0,-1 1 15,0 39-31,-39 78 31,0 0-15,0 79-1,0-40 1,39-39 0,-39 0-16,39 0 15,1-78-15,77-78 16,79-158-1,-39 1-15,-78 0 16,-1 38 0,-39 40-16,-39 40 15,0 38-15,0 40 16,-39 38 0,-39 80 15,-40 234-16,79 0 1,39 1-16,0-79 16,0 39-1,39-39-15,39 0 16,-38-79-16,38 1 16,-39-40-16,0 1 15,40-79 1,-40 39-16,40-39 15,-40 0-15,78-39 16,158-275 0,-197 118-1,-38 0-15,-40 0 16,0-39 0,0 78-1,-40 40-15,1 38 16,-39 40-1,-1 0-15,1 39 16,-1 39-16,1 0 16,-118 236 15,196-197-15,0 118 15,39-157-31,40 40 15,38-1-15,1-117 16,-1-79 0,1-78-16,0-39 15,-79 0-15,0 78 16,0-39-16,-39 39 16,0-78-1,0 196 1,-39 0-16,39 0 15,-39 117 48,39 40-47,39 78-16,0 78 15,1-39-15,273 510 47,-274-667-47,1 1 16,-1-40-1,0 39-15,-39-38 0,39-1 16,-39 0 15,40-39-31,-40 39 31</inkml:trace>
  <inkml:trace contextRef="#ctx0" brushRef="#br0" timeOffset="5221.01">13215 11890 0,'39'39'47,"0"39"-31,0 79-16,40 0 16,-1 196-1,-39-157 1,1-39 15,38 195-31,-39-234 16,0 0-1,-39-40-15,40 0 16,-1 1 0,-39-40-16,0 39 62,0-234-31,0 38-15,0-39-16,0 40 16,39-1-16,0 40 15,40-40 1,-1 79-16,40-40 15,-1 40 17,-38 39-32,-40 39 15,0 1-15,0-40 16,1 78-16,-40-39 16,0 0-16,0 40 15,0-1 1,-40 40-16,1-40 15,0 1 1,0-40-16,0 0 16,-1 0-16,1-39 31,39 39-15,79 1 46,-40-40-62,39 0 16,40-40-1,0 1-15,38-39 16,-38-40-16,-40 40 16,1-40-1,-40 40-15,0-40 16,1-39-16,-40 40 15,0 38 1,0 40-16,0 0 0,0 0 31,-40 0-31,1 78 32,0 39-17,0 40-15,39-1 16,0-38-16,0-1 15,0 1 1,39-1-16,0 0 16,79 1-16,-1-40 15,1 0-15,-40-39 16,1 0 0,-40 0-1,0 0 1,0-39-16,1 39 31</inkml:trace>
  <inkml:trace contextRef="#ctx0" brushRef="#br0" timeOffset="8684.15">17450 11929 0,'0'-39'62,"-40"39"-46,1 0-16,-39 39 16,-79 0-1,39 0-15,1 40 16,38-40-16,40 39 15,0 1 1,0-40-16,78 79 16,0-79-1,157 39 1,-78-39 0,-40-39-1,79 40-15,-79-40 16,1 78 31,-79 0-32,-39-38-15,-1 38 16,-38 40 15,39-118-31,39 39 16,0 0-16,39-39 47,118 0-47,0-118 0,39-38 31,0-1-31,353-510 31,-471 550-15,-78-79-1,0 157-15,0-1 16,-39 40-16,-39 0 16,-1 40-1,-38-1-15,38 39 16,1 40-16,-1 39 16,40-40-1,0 1-15,39-40 16,0 1-16,0-1 15,39 40-15,0-40 16,40-39 0,156 40-1,-117-119 17,-1-77-32,40-40 15,0 0 1,-39-39-16,-79 79 15,39-1 1,-78 40-16,39-1 16,-39 40-16,0 117 47,0 40-32,-39 39 1,39 0-1,-39 39-15,39 0 0,39-40 16,0 40 0,-39-117-1,0-40 1,0 0-16,40 40 31,-119-119 0,40-38-15,-39-79-16,-1-39 0,40-39 16,39 39 15,39-235-31,40 235 16,-40 0-16,39 78 0,1 1 15,-40-1 1,39 40-16,79-1 31,-118 40-31,1 39 0,-1 0 16,-39 39-1,0 1 1,0-1-16,0 39 16,-39 1-1,-1 38-15,1 1 16,0-1-16,0-78 15,39 1 17,0-1-32,-40 0 0,40 0 31,40 0-15,-1 1-1,39-40-15,40 0 16,-40 0-1,79-40-15,0-38 16,39-40 0,-78 1-16,39-79 15,-118 118 1,0-1-16,-39 1 16,0 39-1,0-1-15,-39 40 31,0 40-15,39-1 0,0 0-1,0 39-15,0 1 16,0 38-16,39-38 16,0-1-16,-39-39 15,0 0 1,39 1-16,0-119 47,1 1-47,-1-79 15,39 0 1,158-156 0,-119 195-16,-38 40 15,-1 39 1,1 39-16,-40-40 15,0 40-15,0 40 16,40-40 0,77 0-1,-77 0-15,-40 0 16,0 0 15,-156 0 0,38 0-15,1 39 0,-157 78-1,156-38 1,40-1-16,39-39 16,0 1-1,0-1-15,39 0 16,-39 0-16,39-39 15,40 39-15,-40-39 16,0 0-16,0 0 16,40-39-1,-1 0 1,40-39-16,-40-40 31,-38 118-31,-1-39 31,-39 78-31,39-39 0,-39 39 16,39 40 0,-39-40-16,39 0 15,-39 0-15,196-39 47,-39-117-47,0-119 16,-39 1-1,-1-39-15,-38 78 16,-1-39 0,-39 78-16,1 39 0,-40 79 15,39 0-15,-39 0 16,-39 156 31,39 1-32,39 39 1,-39 39-16,39 0 16,79 235 15,-79-314-31,0-77 0,-39 38 16,39-39-1,-117-78 32,-40 0-31,1 0-16,38-40 0,-38 79 15,38-39 1,-38 39-16,77-39 16,1 39-16,0 0 15,0 0-15,117 0 78,40-39-62,156-1-16,-117 40 16,0 0-1,-79 0-15,1 0 0,-40 0 16,0 0-1,0 0 1,1 0 15,-1 0-15,39-39-16,40 39 16,0-39-16,-1 0 15,40-40-15,-39 1 31,-1 0-31,-38-1 16,-40-38 0,-39 77-1,-39 1-15,-40 39 16,40 0 0,-79 39-16,1 40 15,-118 156 1,156-117-1,79-1 1,0 1-16,79-1 16,-1 40-16,40-78 15,548 77 32,-470-195-47,-39 0 16</inkml:trace>
  <inkml:trace contextRef="#ctx0" brushRef="#br0" timeOffset="11258.45">17920 13654 0,'-157'117'32,"40"-77"-32,38 38 15,1 0 1,39 40-16,-40 39 15,79-79 1,0-39 0,0 1-16,0-1 15,275 0 1,-118-157 0,117-156-1,-156 196 1,-40-1-16,-39 40 15,1 39 1,-40 39 31,39 40-47,-39 38 0,78 628 47,-39-706-32,-39 39-15,40-38 16,38-80 15,0-77-15,1-79-16,78-39 16,0-40-1,78-77 1,-118 195-16,1 78 15,-39 1-15,38 78 16,-78 39 0,1 0-1,-1 40-15,0-1 16,-39 1 0,39-1-1,-39 0-15,39 1 16,-39 38-1,40-77-15,-40-1 16,39-78 15,39-1-31,40-38 32,39-40-32,-40 40 0,-38 39 15,-40 0-15,39 39 16,-38 0-1,-1 39 1,-39 0-16,39 0 16,0 0-16,-39 1 15,40-1-15,-1 0 16,-39 0 0,39-39-1,0 0-15,40-39 16,-1-79-1,40 1-15,-79-79 16,39 0-16,-38 78 16,-1-78-1,-39 118 1,0 39-16,0-1 16,0 80 15,0-1-16,0 39 1,0-39 0,0 40-1,0-1-15,0 1 16,39-40-16,-39 0 16,0-39 15,0-39-16,0-118-15,-39-78 16,39 39-16,0 0 16,-39-118-1,39 236 1,0 39-16,0-1 16,0 158 46,39-40-46,0 40-1,0 0-15,40-1 0,-1 1 16,40-40-16,-1 1 16,-38-40-1,78 0 16,-79-39-31,-39 0 0,0 0 16,79 0 0,-118 39-1,39-39-15,0 39 16,-39 1-16,0-1 16,0 0-1,0 0-15,40 0 31,77-117-15,79-79-16,79-78 16,-79 78-1,-39 40-15,-40 38 16,-38 40 15,39 39-31,-79 39 0,-39 0 31,0 1-15,0 116-16,0-77 16,0-40-1,39 39-15,0-38 16,40-80 0,77-77-16,1-1 15,39-78 1,-39 0-1,-78 79-15,-40-1 16,0 79-16,-78 39 16,-40 0-1,-38 117 1,-40 1-16,-78 78 0,39 39 16,78-39-1,40-39 1,38-79-16,40 1 0,0-1 0,0-39 15,40 1-15,38-40 16,314-157 0,-196 0-1,-39-39-15,-39 78 32,-40 1-17,-39-1-15,118-313 47,-157 392-31,0 0-16,39 39 15,-39-40 17,0 80-32,0 38 0,40 0 15,-40 40-15,0 39 16,39 39-16,-39-79 15,39 1-15,-39-40 32,39 1-32,-39-1 0,39-39 15</inkml:trace>
  <inkml:trace contextRef="#ctx0" brushRef="#br0" timeOffset="11563.62">24861 12635 0,'39'0'32,"79"-40"-1,431-116-15,-314 38-16,-39 40 31,-78 38-31,-1 40 15,-78 40 1,1-1 0,-1 39-1,0 40-15,-39 39 0,39-1 16,-39 1 0,40 118-1,-40-197 1</inkml:trace>
  <inkml:trace contextRef="#ctx0" brushRef="#br0" timeOffset="12148.8">27135 10949 0,'0'0'0,"0"39"31,0 40-15,0-40-1,39 79-15,-39-1 16,40-38-16,38-1 16,118 79 15,-118-118-15,1 118-1,-118 39 1,-79 117-16,-78 1 15,78-118 1,-38 0-16,38 0 16,39-79-1,40-38-15,118-118 32,117-118-17,117-78-15,-38-1 16,-1 40-1,1 40-15,-157 116 16,-1 1-16,-78 39 16,1 0-1,-1 0-15,-78 275 16,-40-119 0,1 40-1,-118 196 1,274-470 15,1 0-31,77-1 16,80 1-16,-79 78 15,-1 39 1</inkml:trace>
  <inkml:trace contextRef="#ctx0" brushRef="#br0" timeOffset="12213">29762 13458 0,'40'-39'31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05D500-5C8E-46C9-95EC-0F35DA54E101}" type="datetimeFigureOut">
              <a:rPr lang="en-US" smtClean="0"/>
              <a:t>10/21/2020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C4884F-1C7A-4B61-AE4F-9D8828FD306B}" type="slidenum">
              <a:rPr lang="en-US" smtClean="0"/>
              <a:t>‹#›</a:t>
            </a:fld>
            <a:endParaRPr lang="en-US"/>
          </a:p>
        </p:txBody>
      </p:sp>
    </p:spTree>
    <p:extLst>
      <p:ext uri="{BB962C8B-B14F-4D97-AF65-F5344CB8AC3E}">
        <p14:creationId xmlns:p14="http://schemas.microsoft.com/office/powerpoint/2010/main" val="21222527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Hello, I am Matthew Francis-Landau from Johns Hopkins University and thanks for attending my talk. </a:t>
            </a:r>
          </a:p>
          <a:p>
            <a:r>
              <a:rPr lang="en-US" dirty="0"/>
              <a:t>Today I am going to be </a:t>
            </a:r>
            <a:r>
              <a:rPr lang="en-US"/>
              <a:t>talking about programming </a:t>
            </a:r>
            <a:r>
              <a:rPr lang="en-US" dirty="0"/>
              <a:t>languages using a relational algebra and executing via term rewriting.</a:t>
            </a:r>
          </a:p>
        </p:txBody>
      </p:sp>
      <p:sp>
        <p:nvSpPr>
          <p:cNvPr id="4" name="Slide Number Placeholder 3"/>
          <p:cNvSpPr>
            <a:spLocks noGrp="1"/>
          </p:cNvSpPr>
          <p:nvPr>
            <p:ph type="sldNum" sz="quarter" idx="5"/>
          </p:nvPr>
        </p:nvSpPr>
        <p:spPr/>
        <p:txBody>
          <a:bodyPr/>
          <a:lstStyle/>
          <a:p>
            <a:fld id="{97C4884F-1C7A-4B61-AE4F-9D8828FD306B}" type="slidenum">
              <a:rPr lang="en-US" smtClean="0"/>
              <a:t>1</a:t>
            </a:fld>
            <a:endParaRPr lang="en-US"/>
          </a:p>
        </p:txBody>
      </p:sp>
    </p:spTree>
    <p:extLst>
      <p:ext uri="{BB962C8B-B14F-4D97-AF65-F5344CB8AC3E}">
        <p14:creationId xmlns:p14="http://schemas.microsoft.com/office/powerpoint/2010/main" val="19924680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now that we have aggregation, lets show what the representation of the shortest path program is all together.</a:t>
            </a:r>
          </a:p>
          <a:p>
            <a:r>
              <a:rPr lang="en-US" dirty="0"/>
              <a:t>(click) first we normalize both of these rules such that they are over the same variables `Arg1`, `Arg2`, and `Result`</a:t>
            </a:r>
          </a:p>
          <a:p>
            <a:r>
              <a:rPr lang="en-US" dirty="0"/>
              <a:t>(click) here we have the conversion of the first rule</a:t>
            </a:r>
          </a:p>
          <a:p>
            <a:r>
              <a:rPr lang="en-US" dirty="0"/>
              <a:t>(click) here is the second rule from before</a:t>
            </a:r>
          </a:p>
          <a:p>
            <a:r>
              <a:rPr lang="en-US" dirty="0"/>
              <a:t>(click) now we take the union of these two expressions</a:t>
            </a:r>
          </a:p>
          <a:p>
            <a:r>
              <a:rPr lang="en-US" dirty="0"/>
              <a:t>(click) now wrap this entire expression in the aggregator which is going to select the minimum value which is assigned to the variable `</a:t>
            </a:r>
            <a:r>
              <a:rPr lang="en-US" dirty="0" err="1"/>
              <a:t>MinInput</a:t>
            </a:r>
            <a:r>
              <a:rPr lang="en-US" dirty="0"/>
              <a:t>` for a given assignment of `Arg1` and `Arg2`</a:t>
            </a:r>
          </a:p>
        </p:txBody>
      </p:sp>
      <p:sp>
        <p:nvSpPr>
          <p:cNvPr id="4" name="Slide Number Placeholder 3"/>
          <p:cNvSpPr>
            <a:spLocks noGrp="1"/>
          </p:cNvSpPr>
          <p:nvPr>
            <p:ph type="sldNum" sz="quarter" idx="5"/>
          </p:nvPr>
        </p:nvSpPr>
        <p:spPr/>
        <p:txBody>
          <a:bodyPr/>
          <a:lstStyle/>
          <a:p>
            <a:fld id="{97C4884F-1C7A-4B61-AE4F-9D8828FD306B}" type="slidenum">
              <a:rPr lang="en-US" smtClean="0"/>
              <a:t>10</a:t>
            </a:fld>
            <a:endParaRPr lang="en-US"/>
          </a:p>
        </p:txBody>
      </p:sp>
    </p:spTree>
    <p:extLst>
      <p:ext uri="{BB962C8B-B14F-4D97-AF65-F5344CB8AC3E}">
        <p14:creationId xmlns:p14="http://schemas.microsoft.com/office/powerpoint/2010/main" val="32541093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Alright, so now I am going to talk about how we manipulate and rewrite these expressions to execute our programs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(click) So our rewrites are all designed to be semantic preserving and to simplify the expression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(click) Our rewrites are non-deterministic as there may be many different rewrites that we could apply at any point.  We are ok with any order of applying the rewrites even if this gives slightly different answers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(click) Our system is fair between any of the available rewrites that we can use on the expression.  This is important as recursive program might not terminate if the system was unfair.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(click) and all of the core rewrite can be found in our paper</a:t>
            </a:r>
          </a:p>
        </p:txBody>
      </p:sp>
      <p:sp>
        <p:nvSpPr>
          <p:cNvPr id="4" name="Slide Number Placeholder 3"/>
          <p:cNvSpPr>
            <a:spLocks noGrp="1"/>
          </p:cNvSpPr>
          <p:nvPr>
            <p:ph type="sldNum" sz="quarter" idx="5"/>
          </p:nvPr>
        </p:nvSpPr>
        <p:spPr/>
        <p:txBody>
          <a:bodyPr/>
          <a:lstStyle/>
          <a:p>
            <a:fld id="{97C4884F-1C7A-4B61-AE4F-9D8828FD306B}" type="slidenum">
              <a:rPr lang="en-US" smtClean="0"/>
              <a:t>11</a:t>
            </a:fld>
            <a:endParaRPr lang="en-US"/>
          </a:p>
        </p:txBody>
      </p:sp>
    </p:spTree>
    <p:extLst>
      <p:ext uri="{BB962C8B-B14F-4D97-AF65-F5344CB8AC3E}">
        <p14:creationId xmlns:p14="http://schemas.microsoft.com/office/powerpoint/2010/main" val="174690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illustrate the core ideals of our rewriting system, we start with some small examples involving </a:t>
            </a:r>
            <a:r>
              <a:rPr lang="en-US" dirty="0" err="1"/>
              <a:t>builtin</a:t>
            </a:r>
            <a:r>
              <a:rPr lang="en-US" dirty="0"/>
              <a:t> expressions</a:t>
            </a:r>
          </a:p>
          <a:p>
            <a:r>
              <a:rPr lang="en-US" dirty="0"/>
              <a:t>(click) here we show the </a:t>
            </a:r>
            <a:r>
              <a:rPr lang="en-US" dirty="0" err="1"/>
              <a:t>builtin_plus</a:t>
            </a:r>
            <a:r>
              <a:rPr lang="en-US" dirty="0"/>
              <a:t> operator which operates over 3 variables and maps these variables to a bag of triples that corresponds with addition</a:t>
            </a:r>
          </a:p>
          <a:p>
            <a:r>
              <a:rPr lang="en-US" dirty="0"/>
              <a:t>(click) Our system is looking for a simpler representation that corresponds with this bag.  So here, the first two variables have been assigned a value of 1 and 2 respectively.  This means that the only value that the variable `Z` can take on is 3, so we have performed that rewrite here.  This rewrite is semantically equivalent to the original expression, and it can be considered simpler as we can directly read the value of `Z`.</a:t>
            </a:r>
          </a:p>
          <a:p>
            <a:pPr algn="just"/>
            <a:r>
              <a:rPr lang="en-US" dirty="0"/>
              <a:t>(click) Now, in the case that we have two variables unbound, such as Y and Z here, then there are no rewrites which are possible, as this corresponds with an entire set of assignments to `Y` and `Z`</a:t>
            </a:r>
          </a:p>
          <a:p>
            <a:pPr algn="just"/>
            <a:r>
              <a:rPr lang="en-US" dirty="0"/>
              <a:t>(click) To eventually rewrite this </a:t>
            </a:r>
            <a:r>
              <a:rPr lang="en-US" dirty="0" err="1"/>
              <a:t>builtin_plus</a:t>
            </a:r>
            <a:r>
              <a:rPr lang="en-US" dirty="0"/>
              <a:t>, we need some other conjunctive rule to determine that `Z` is equal to 3.  In which case, we can propagate the value 3 into any place where the variable `Z` appears</a:t>
            </a:r>
          </a:p>
          <a:p>
            <a:pPr algn="just"/>
            <a:r>
              <a:rPr lang="en-US" dirty="0"/>
              <a:t>(click) Here, we are showing that </a:t>
            </a:r>
            <a:r>
              <a:rPr lang="en-US" dirty="0" err="1"/>
              <a:t>builtins</a:t>
            </a:r>
            <a:r>
              <a:rPr lang="en-US" dirty="0"/>
              <a:t> can support multiple modes.  In this case, by having 2 of the 3 variables bound, we are able to perform a subtraction and determine the value for variable `Y` is 2.  By leaving expressions </a:t>
            </a:r>
            <a:r>
              <a:rPr lang="en-US" dirty="0" err="1"/>
              <a:t>unrewritten</a:t>
            </a:r>
            <a:r>
              <a:rPr lang="en-US" dirty="0"/>
              <a:t> when there is not enough information and being able to run the </a:t>
            </a:r>
            <a:r>
              <a:rPr lang="en-US" dirty="0" err="1"/>
              <a:t>builtins</a:t>
            </a:r>
            <a:r>
              <a:rPr lang="en-US" dirty="0"/>
              <a:t> in multiple modes, this nearly gets us to constraint logic programming.</a:t>
            </a:r>
          </a:p>
          <a:p>
            <a:pPr algn="just"/>
            <a:r>
              <a:rPr lang="en-US" dirty="0"/>
              <a:t>(click) finally, to complete this picture, in the case where all of the arguments to </a:t>
            </a:r>
            <a:r>
              <a:rPr lang="en-US" dirty="0" err="1"/>
              <a:t>builtin_plus</a:t>
            </a:r>
            <a:r>
              <a:rPr lang="en-US" dirty="0"/>
              <a:t> are known, we are able to simply check if assignment is correct.  This expression is rewritten as 0 or 1, to indicate the multiplicity that a given assignment has in the bag at the top of this slide.</a:t>
            </a:r>
          </a:p>
        </p:txBody>
      </p:sp>
      <p:sp>
        <p:nvSpPr>
          <p:cNvPr id="4" name="Slide Number Placeholder 3"/>
          <p:cNvSpPr>
            <a:spLocks noGrp="1"/>
          </p:cNvSpPr>
          <p:nvPr>
            <p:ph type="sldNum" sz="quarter" idx="5"/>
          </p:nvPr>
        </p:nvSpPr>
        <p:spPr/>
        <p:txBody>
          <a:bodyPr/>
          <a:lstStyle/>
          <a:p>
            <a:fld id="{97C4884F-1C7A-4B61-AE4F-9D8828FD306B}" type="slidenum">
              <a:rPr lang="en-US" smtClean="0"/>
              <a:t>12</a:t>
            </a:fld>
            <a:endParaRPr lang="en-US"/>
          </a:p>
        </p:txBody>
      </p:sp>
    </p:spTree>
    <p:extLst>
      <p:ext uri="{BB962C8B-B14F-4D97-AF65-F5344CB8AC3E}">
        <p14:creationId xmlns:p14="http://schemas.microsoft.com/office/powerpoint/2010/main" val="18588510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lets work through the shortest path example.  Here we start with a query to the program which is written as an R-expr</a:t>
            </a:r>
          </a:p>
          <a:p>
            <a:r>
              <a:rPr lang="en-US" dirty="0"/>
              <a:t>(click) we then combine it with the definition of the shortest path from what we had a few slides ago</a:t>
            </a:r>
          </a:p>
          <a:p>
            <a:r>
              <a:rPr lang="en-US" dirty="0"/>
              <a:t>(click) when combine these two we rename the variables `Result`, `Arg1`, and `Arg2 `to match our query and substituting in the constants “a” and “c”</a:t>
            </a:r>
          </a:p>
          <a:p>
            <a:r>
              <a:rPr lang="en-US" dirty="0"/>
              <a:t>(click) we now apply a rewrite rule to check that the two constants are equal to each other.  Because they are not equal, this is rewritten as 0 representing an empty bag</a:t>
            </a:r>
          </a:p>
          <a:p>
            <a:r>
              <a:rPr lang="en-US" dirty="0"/>
              <a:t>(click) we have that an empty bag intersected with any R-expr results in an empty bag</a:t>
            </a:r>
          </a:p>
          <a:p>
            <a:r>
              <a:rPr lang="en-US" dirty="0"/>
              <a:t>(click) and we have that the union of an empty bag with an R-expr results in the same R-expr</a:t>
            </a:r>
          </a:p>
          <a:p>
            <a:r>
              <a:rPr lang="en-US" dirty="0"/>
              <a:t>(click) together this simplifies the expression  as follows where we have removed the first disjunctive branch of this R-expr</a:t>
            </a:r>
          </a:p>
        </p:txBody>
      </p:sp>
      <p:sp>
        <p:nvSpPr>
          <p:cNvPr id="4" name="Slide Number Placeholder 3"/>
          <p:cNvSpPr>
            <a:spLocks noGrp="1"/>
          </p:cNvSpPr>
          <p:nvPr>
            <p:ph type="sldNum" sz="quarter" idx="5"/>
          </p:nvPr>
        </p:nvSpPr>
        <p:spPr/>
        <p:txBody>
          <a:bodyPr/>
          <a:lstStyle/>
          <a:p>
            <a:fld id="{97C4884F-1C7A-4B61-AE4F-9D8828FD306B}" type="slidenum">
              <a:rPr lang="en-US" smtClean="0"/>
              <a:t>13</a:t>
            </a:fld>
            <a:endParaRPr lang="en-US"/>
          </a:p>
        </p:txBody>
      </p:sp>
    </p:spTree>
    <p:extLst>
      <p:ext uri="{BB962C8B-B14F-4D97-AF65-F5344CB8AC3E}">
        <p14:creationId xmlns:p14="http://schemas.microsoft.com/office/powerpoint/2010/main" val="14835545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we are going to continue with this rule</a:t>
            </a:r>
          </a:p>
          <a:p>
            <a:r>
              <a:rPr lang="en-US" dirty="0"/>
              <a:t>(click) we again lookup the definition of the edge rule from the program</a:t>
            </a:r>
          </a:p>
          <a:p>
            <a:r>
              <a:rPr lang="en-US" dirty="0"/>
              <a:t>(click) and we rewrite the expression for edge substituting in the variables `E`, `X` and the constant “c”</a:t>
            </a:r>
          </a:p>
          <a:p>
            <a:r>
              <a:rPr lang="en-US" dirty="0"/>
              <a:t>(click) Now we are going to check the equality between the constants “c” and “a”, “b” and “c” where only the last one is equal, thus rewritten as a 1.  This corresponds with a bag where all assignments to other variables are given multiplicity 1</a:t>
            </a:r>
          </a:p>
          <a:p>
            <a:r>
              <a:rPr lang="en-US" dirty="0"/>
              <a:t>(click) we can now use the multiplicative identity of 1 * R is R</a:t>
            </a:r>
          </a:p>
          <a:p>
            <a:r>
              <a:rPr lang="en-US" dirty="0"/>
              <a:t>(click) and now we get this simpler R-expr where only the matching branches of edge remain.</a:t>
            </a:r>
          </a:p>
          <a:p>
            <a:r>
              <a:rPr lang="en-US" dirty="0"/>
              <a:t>(click) now we propagate the values of `X` and `E` as they have been bound to constants.  This allows us to remove the two projection rules for these variables.  The system would continue doing rewrites on this new expression just like we have seen so far.</a:t>
            </a:r>
          </a:p>
        </p:txBody>
      </p:sp>
      <p:sp>
        <p:nvSpPr>
          <p:cNvPr id="4" name="Slide Number Placeholder 3"/>
          <p:cNvSpPr>
            <a:spLocks noGrp="1"/>
          </p:cNvSpPr>
          <p:nvPr>
            <p:ph type="sldNum" sz="quarter" idx="5"/>
          </p:nvPr>
        </p:nvSpPr>
        <p:spPr/>
        <p:txBody>
          <a:bodyPr/>
          <a:lstStyle/>
          <a:p>
            <a:fld id="{97C4884F-1C7A-4B61-AE4F-9D8828FD306B}" type="slidenum">
              <a:rPr lang="en-US" smtClean="0"/>
              <a:t>14</a:t>
            </a:fld>
            <a:endParaRPr lang="en-US"/>
          </a:p>
        </p:txBody>
      </p:sp>
    </p:spTree>
    <p:extLst>
      <p:ext uri="{BB962C8B-B14F-4D97-AF65-F5344CB8AC3E}">
        <p14:creationId xmlns:p14="http://schemas.microsoft.com/office/powerpoint/2010/main" val="10119288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the rewrite steps that we have seen so far probably don’t seem too surprising, but we didn’t quite make it to seeing the aggregator itself running and it can take quite a few steps to see it do anything interesting.  So I am just going to take a moment to illustrate our rewrite rules for dealing with aggregators.</a:t>
            </a:r>
          </a:p>
          <a:p>
            <a:r>
              <a:rPr lang="en-US" dirty="0"/>
              <a:t>(click) So here we have our min aggregator, where I have assigned 789 to the input variable for the aggregator.  In this case, we can simplify this expression, by just removing the aggregator as there is only a single value.</a:t>
            </a:r>
          </a:p>
          <a:p>
            <a:r>
              <a:rPr lang="en-US" dirty="0"/>
              <a:t>(click) In the case that there are two disjunctive R-</a:t>
            </a:r>
            <a:r>
              <a:rPr lang="en-US" dirty="0" err="1"/>
              <a:t>exprs</a:t>
            </a:r>
            <a:r>
              <a:rPr lang="en-US" dirty="0"/>
              <a:t>, R and S, then we are able to split this into two different expressions where each is going to be aggregated over independently.  This can be important as it is possible that only one of the two R-</a:t>
            </a:r>
            <a:r>
              <a:rPr lang="en-US" dirty="0" err="1"/>
              <a:t>exprs</a:t>
            </a:r>
            <a:r>
              <a:rPr lang="en-US" dirty="0"/>
              <a:t> can be rewritten and simplified. When combined with an aggregator that can stop early, such as logical OR, this can result in a significant runtime improvement.</a:t>
            </a:r>
          </a:p>
          <a:p>
            <a:r>
              <a:rPr lang="en-US" dirty="0"/>
              <a:t>(click) Here is the interesting rule, in the case that there are no contributions—meaning that it is aggregating over an empty bag represented by 0—then this does not rewrite as 0 an empty bag, but rather returns the identity element for the aggregator.  In the case of the min aggregator, the identity is defined as positive infinity.</a:t>
            </a:r>
          </a:p>
          <a:p>
            <a:r>
              <a:rPr lang="en-US" dirty="0"/>
              <a:t>(click) now, this might seem a little strange compared to other relational algebras which include aggregation, but we can recover a more traditional view of bag relational algebras by filtering out the cases where nothing was aggregated over.  The reason for this oddity is that allows us have additional flexibility--exhibited by the second rewrite rule--and others that are in the paper that are useful when dealing with infinite bags.</a:t>
            </a:r>
          </a:p>
        </p:txBody>
      </p:sp>
      <p:sp>
        <p:nvSpPr>
          <p:cNvPr id="4" name="Slide Number Placeholder 3"/>
          <p:cNvSpPr>
            <a:spLocks noGrp="1"/>
          </p:cNvSpPr>
          <p:nvPr>
            <p:ph type="sldNum" sz="quarter" idx="5"/>
          </p:nvPr>
        </p:nvSpPr>
        <p:spPr/>
        <p:txBody>
          <a:bodyPr/>
          <a:lstStyle/>
          <a:p>
            <a:fld id="{97C4884F-1C7A-4B61-AE4F-9D8828FD306B}" type="slidenum">
              <a:rPr lang="en-US" smtClean="0"/>
              <a:t>15</a:t>
            </a:fld>
            <a:endParaRPr lang="en-US"/>
          </a:p>
        </p:txBody>
      </p:sp>
    </p:spTree>
    <p:extLst>
      <p:ext uri="{BB962C8B-B14F-4D97-AF65-F5344CB8AC3E}">
        <p14:creationId xmlns:p14="http://schemas.microsoft.com/office/powerpoint/2010/main" val="38943283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a:t>
            </a:r>
            <a:r>
              <a:rPr lang="en-US" dirty="0" err="1"/>
              <a:t>exprs</a:t>
            </a:r>
            <a:r>
              <a:rPr lang="en-US" dirty="0"/>
              <a:t> for us are the internal representation for dealing with Dyna and other Logic Programming </a:t>
            </a:r>
            <a:r>
              <a:rPr lang="en-US" dirty="0" err="1"/>
              <a:t>Langauges</a:t>
            </a:r>
            <a:endParaRPr lang="en-US" dirty="0"/>
          </a:p>
          <a:p>
            <a:r>
              <a:rPr lang="en-US" dirty="0"/>
              <a:t>(click) we have ongoing work to integrate memorization, forward-chaining, and mixed-chaining based execution strategies using R-</a:t>
            </a:r>
            <a:r>
              <a:rPr lang="en-US" dirty="0" err="1"/>
              <a:t>exprs</a:t>
            </a:r>
            <a:r>
              <a:rPr lang="en-US" dirty="0"/>
              <a:t> and their associated rewrites.  This is already in our implementation, and should appear in a future version of this paper.</a:t>
            </a:r>
          </a:p>
          <a:p>
            <a:r>
              <a:rPr lang="en-US" dirty="0"/>
              <a:t>(click) we are also working on exploring different execution orders, much like a database query optimizer, to figure out the most efficient way to execute a program given the flexibility we have in different rewrite orders</a:t>
            </a:r>
          </a:p>
          <a:p>
            <a:r>
              <a:rPr lang="en-US" dirty="0"/>
              <a:t>(click) We are also looking into compiling the sequence of rewrites</a:t>
            </a:r>
          </a:p>
        </p:txBody>
      </p:sp>
      <p:sp>
        <p:nvSpPr>
          <p:cNvPr id="4" name="Slide Number Placeholder 3"/>
          <p:cNvSpPr>
            <a:spLocks noGrp="1"/>
          </p:cNvSpPr>
          <p:nvPr>
            <p:ph type="sldNum" sz="quarter" idx="5"/>
          </p:nvPr>
        </p:nvSpPr>
        <p:spPr/>
        <p:txBody>
          <a:bodyPr/>
          <a:lstStyle/>
          <a:p>
            <a:fld id="{97C4884F-1C7A-4B61-AE4F-9D8828FD306B}" type="slidenum">
              <a:rPr lang="en-US" smtClean="0"/>
              <a:t>16</a:t>
            </a:fld>
            <a:endParaRPr lang="en-US"/>
          </a:p>
        </p:txBody>
      </p:sp>
    </p:spTree>
    <p:extLst>
      <p:ext uri="{BB962C8B-B14F-4D97-AF65-F5344CB8AC3E}">
        <p14:creationId xmlns:p14="http://schemas.microsoft.com/office/powerpoint/2010/main" val="32091778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7C4884F-1C7A-4B61-AE4F-9D8828FD306B}" type="slidenum">
              <a:rPr lang="en-US" smtClean="0"/>
              <a:t>17</a:t>
            </a:fld>
            <a:endParaRPr lang="en-US"/>
          </a:p>
        </p:txBody>
      </p:sp>
    </p:spTree>
    <p:extLst>
      <p:ext uri="{BB962C8B-B14F-4D97-AF65-F5344CB8AC3E}">
        <p14:creationId xmlns:p14="http://schemas.microsoft.com/office/powerpoint/2010/main" val="11433816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this talk is about our Relational Expression language or R-</a:t>
            </a:r>
            <a:r>
              <a:rPr lang="en-US" dirty="0" err="1"/>
              <a:t>exprs</a:t>
            </a:r>
            <a:r>
              <a:rPr lang="en-US" dirty="0"/>
              <a:t> for short that we have developed</a:t>
            </a:r>
          </a:p>
          <a:p>
            <a:r>
              <a:rPr lang="en-US" dirty="0"/>
              <a:t>(click) and are manipulate using Term Rewriting.</a:t>
            </a:r>
          </a:p>
          <a:p>
            <a:r>
              <a:rPr lang="en-US" dirty="0"/>
              <a:t>(click) Now the reason that we have developed R-</a:t>
            </a:r>
            <a:r>
              <a:rPr lang="en-US" dirty="0" err="1"/>
              <a:t>exprs</a:t>
            </a:r>
            <a:r>
              <a:rPr lang="en-US" dirty="0"/>
              <a:t>, is that we needed an intermediate representation for the programming language Dyna. </a:t>
            </a:r>
          </a:p>
          <a:p>
            <a:r>
              <a:rPr lang="en-US" dirty="0"/>
              <a:t>Dyna is a Logic programming language that generalizes </a:t>
            </a:r>
            <a:r>
              <a:rPr lang="en-US" dirty="0" err="1"/>
              <a:t>Datalog</a:t>
            </a:r>
            <a:r>
              <a:rPr lang="en-US" dirty="0"/>
              <a:t> and Prolog and it has been designed to be especially good (click) for representing weighted programs such as those commonly found in machine learning and artificial intelligence applications</a:t>
            </a:r>
          </a:p>
          <a:p>
            <a:r>
              <a:rPr lang="en-US" dirty="0"/>
              <a:t>(click) Now the reason that Dyna well suited for these particular problems is that all of these problems only care about </a:t>
            </a:r>
            <a:r>
              <a:rPr lang="en-US" b="1" i="1" dirty="0"/>
              <a:t>what</a:t>
            </a:r>
            <a:r>
              <a:rPr lang="en-US" dirty="0"/>
              <a:t> we are computing and not exactly </a:t>
            </a:r>
            <a:r>
              <a:rPr lang="en-US" b="1" i="1" dirty="0"/>
              <a:t>how</a:t>
            </a:r>
            <a:r>
              <a:rPr lang="en-US" dirty="0"/>
              <a:t> it is computed and R-</a:t>
            </a:r>
            <a:r>
              <a:rPr lang="en-US" dirty="0" err="1"/>
              <a:t>exprs</a:t>
            </a:r>
            <a:r>
              <a:rPr lang="en-US" dirty="0"/>
              <a:t> allow us to accomplish this.</a:t>
            </a:r>
          </a:p>
          <a:p>
            <a:r>
              <a:rPr lang="en-US" dirty="0"/>
              <a:t>(click) much like a database, we interact with a program by taking our original program, represented as a relational expression, and intersecting it with a query and further rewriting it</a:t>
            </a:r>
          </a:p>
          <a:p>
            <a:r>
              <a:rPr lang="en-US" dirty="0"/>
              <a:t>(click) once we have reached a normal form and there are no more rewrites we can apply, have hopefully reached a some form that is easily interpretable by the user</a:t>
            </a:r>
          </a:p>
        </p:txBody>
      </p:sp>
      <p:sp>
        <p:nvSpPr>
          <p:cNvPr id="4" name="Slide Number Placeholder 3"/>
          <p:cNvSpPr>
            <a:spLocks noGrp="1"/>
          </p:cNvSpPr>
          <p:nvPr>
            <p:ph type="sldNum" sz="quarter" idx="5"/>
          </p:nvPr>
        </p:nvSpPr>
        <p:spPr/>
        <p:txBody>
          <a:bodyPr/>
          <a:lstStyle/>
          <a:p>
            <a:fld id="{97C4884F-1C7A-4B61-AE4F-9D8828FD306B}" type="slidenum">
              <a:rPr lang="en-US" smtClean="0"/>
              <a:t>2</a:t>
            </a:fld>
            <a:endParaRPr lang="en-US"/>
          </a:p>
        </p:txBody>
      </p:sp>
    </p:spTree>
    <p:extLst>
      <p:ext uri="{BB962C8B-B14F-4D97-AF65-F5344CB8AC3E}">
        <p14:creationId xmlns:p14="http://schemas.microsoft.com/office/powerpoint/2010/main" val="8058043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why did we develop a new programming language and invent a relational algebra for Dyna’s internal representation?</a:t>
            </a:r>
          </a:p>
          <a:p>
            <a:r>
              <a:rPr lang="en-US" dirty="0"/>
              <a:t>(click) to answer this, I am going to go through a quick feature matrix of well known tools including </a:t>
            </a:r>
            <a:r>
              <a:rPr lang="en-US" dirty="0" err="1"/>
              <a:t>sql</a:t>
            </a:r>
            <a:r>
              <a:rPr lang="en-US" dirty="0"/>
              <a:t>, </a:t>
            </a:r>
            <a:r>
              <a:rPr lang="en-US" dirty="0" err="1"/>
              <a:t>datalog</a:t>
            </a:r>
            <a:r>
              <a:rPr lang="en-US" dirty="0"/>
              <a:t>, prolog, constraint logic programming and dyna</a:t>
            </a:r>
          </a:p>
          <a:p>
            <a:r>
              <a:rPr lang="en-US" dirty="0"/>
              <a:t>(click) First we have that all of the systems support finite databases, as there always exists the option to simply loop over all the values which are contained in the database</a:t>
            </a:r>
          </a:p>
          <a:p>
            <a:r>
              <a:rPr lang="en-US" dirty="0"/>
              <a:t>(click) For deductive, only the logic programming systems suffice, as they are designed to combine rules together and discover new facts in the database.</a:t>
            </a:r>
          </a:p>
          <a:p>
            <a:r>
              <a:rPr lang="en-US" dirty="0"/>
              <a:t>(click) To support an infinite database, the system needs to have some strategy which can avoid expanding an infinite number of items in the database, essentially some early termination or higher order reasoning about the problem</a:t>
            </a:r>
          </a:p>
          <a:p>
            <a:r>
              <a:rPr lang="en-US" dirty="0"/>
              <a:t>(click) aggregation allows the system to combine the results from many different facts in the database.  Here I have illustrated this as a SQL sum query. Aggregation also turns out to be necessary for making interesting weighted programs as we will see momentarily.</a:t>
            </a:r>
          </a:p>
          <a:p>
            <a:r>
              <a:rPr lang="en-US" dirty="0"/>
              <a:t>(click) Turing complete, or if this is a full programming language</a:t>
            </a:r>
          </a:p>
          <a:p>
            <a:r>
              <a:rPr lang="en-US" dirty="0"/>
              <a:t>(click) constrains or if the language supports solving expression such as X less than Y and Y less than X and identifying it as not possible without having to identify values for X and Y.</a:t>
            </a:r>
          </a:p>
          <a:p>
            <a:r>
              <a:rPr lang="en-US" dirty="0"/>
              <a:t>(click) Now, as you might have guessed, we would like to support all of this in Dyna</a:t>
            </a:r>
          </a:p>
          <a:p>
            <a:r>
              <a:rPr lang="en-US" dirty="0"/>
              <a:t>(click) and the reason that this hasn’t been done before is that aggregation and infinite databases are somewhat difficult to mix.</a:t>
            </a:r>
          </a:p>
        </p:txBody>
      </p:sp>
      <p:sp>
        <p:nvSpPr>
          <p:cNvPr id="4" name="Slide Number Placeholder 3"/>
          <p:cNvSpPr>
            <a:spLocks noGrp="1"/>
          </p:cNvSpPr>
          <p:nvPr>
            <p:ph type="sldNum" sz="quarter" idx="5"/>
          </p:nvPr>
        </p:nvSpPr>
        <p:spPr/>
        <p:txBody>
          <a:bodyPr/>
          <a:lstStyle/>
          <a:p>
            <a:fld id="{97C4884F-1C7A-4B61-AE4F-9D8828FD306B}" type="slidenum">
              <a:rPr lang="en-US" smtClean="0"/>
              <a:t>3</a:t>
            </a:fld>
            <a:endParaRPr lang="en-US"/>
          </a:p>
        </p:txBody>
      </p:sp>
    </p:spTree>
    <p:extLst>
      <p:ext uri="{BB962C8B-B14F-4D97-AF65-F5344CB8AC3E}">
        <p14:creationId xmlns:p14="http://schemas.microsoft.com/office/powerpoint/2010/main" val="69773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why is aggregation and infinite relations hard to mix</a:t>
            </a:r>
          </a:p>
          <a:p>
            <a:r>
              <a:rPr lang="en-US" dirty="0"/>
              <a:t>(click) so some of the aggregators that we have are logical OR which is what is traditionally used in Logic programming, as it allows the system to early stop when it has found some true value</a:t>
            </a:r>
          </a:p>
          <a:p>
            <a:r>
              <a:rPr lang="en-US" dirty="0"/>
              <a:t>(click) we can also have logical AND, which would check that all the aggregated values are true, or could stop early in the case that a false value is found</a:t>
            </a:r>
          </a:p>
          <a:p>
            <a:r>
              <a:rPr lang="en-US" dirty="0"/>
              <a:t>(click) sum and product are also common when dealing with numerical or weighted programs.</a:t>
            </a:r>
          </a:p>
          <a:p>
            <a:r>
              <a:rPr lang="en-US" dirty="0"/>
              <a:t>(click) min and max are also common aggregators.  Often they require expanding all values to select the one that is the smallest or largest.  However, in some cases, such as linear programming for example, it might be possible to exploit structure in the problem to more efficiently find the solution</a:t>
            </a:r>
          </a:p>
          <a:p>
            <a:r>
              <a:rPr lang="en-US" dirty="0"/>
              <a:t>(click) In the case of infinite expressions, we can not enumerate all values as that never terminates.  This makes it hard to use any aggregator except for logical OR which can stop enumerating values early.</a:t>
            </a:r>
          </a:p>
          <a:p>
            <a:r>
              <a:rPr lang="en-US" dirty="0"/>
              <a:t>(click) despite this, there is still some infinite sets where some aggregators are well defined.  For example, we can represent the set of all numbers greater than or equal to 5, in which case, the minimum value is still well defined but computing the sum of this set would diverge.  It might also be the case that we have an infinite set that is a converging sequence.  As such, we need some way to be able to represent these infinite sets.</a:t>
            </a:r>
          </a:p>
        </p:txBody>
      </p:sp>
      <p:sp>
        <p:nvSpPr>
          <p:cNvPr id="4" name="Slide Number Placeholder 3"/>
          <p:cNvSpPr>
            <a:spLocks noGrp="1"/>
          </p:cNvSpPr>
          <p:nvPr>
            <p:ph type="sldNum" sz="quarter" idx="5"/>
          </p:nvPr>
        </p:nvSpPr>
        <p:spPr/>
        <p:txBody>
          <a:bodyPr/>
          <a:lstStyle/>
          <a:p>
            <a:fld id="{97C4884F-1C7A-4B61-AE4F-9D8828FD306B}" type="slidenum">
              <a:rPr lang="en-US" smtClean="0"/>
              <a:t>4</a:t>
            </a:fld>
            <a:endParaRPr lang="en-US"/>
          </a:p>
        </p:txBody>
      </p:sp>
    </p:spTree>
    <p:extLst>
      <p:ext uri="{BB962C8B-B14F-4D97-AF65-F5344CB8AC3E}">
        <p14:creationId xmlns:p14="http://schemas.microsoft.com/office/powerpoint/2010/main" val="2406388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3DD4D36-64ED-401F-8D35-C36A57C37B58}"/>
              </a:ext>
            </a:extLst>
          </p:cNvPr>
          <p:cNvSpPr>
            <a:spLocks noGrp="1" noChangeArrowheads="1"/>
          </p:cNvSpPr>
          <p:nvPr>
            <p:ph type="sldNum" sz="quarter" idx="5"/>
          </p:nvPr>
        </p:nvSpPr>
        <p:spPr>
          <a:ln/>
        </p:spPr>
        <p:txBody>
          <a:bodyPr/>
          <a:lstStyle/>
          <a:p>
            <a:fld id="{75E74489-B344-49E1-814F-C0ECFA8EDFFF}" type="slidenum">
              <a:rPr lang="en-US" altLang="en-US"/>
              <a:pPr/>
              <a:t>5</a:t>
            </a:fld>
            <a:endParaRPr lang="en-US" altLang="en-US"/>
          </a:p>
        </p:txBody>
      </p:sp>
      <p:sp>
        <p:nvSpPr>
          <p:cNvPr id="384002" name="Rectangle 2">
            <a:extLst>
              <a:ext uri="{FF2B5EF4-FFF2-40B4-BE49-F238E27FC236}">
                <a16:creationId xmlns:a16="http://schemas.microsoft.com/office/drawing/2014/main" id="{C37E6E19-3E95-492B-9E03-2CE9C2AFE0F6}"/>
              </a:ext>
            </a:extLst>
          </p:cNvPr>
          <p:cNvSpPr>
            <a:spLocks noGrp="1" noRot="1" noChangeAspect="1" noChangeArrowheads="1" noTextEdit="1"/>
          </p:cNvSpPr>
          <p:nvPr>
            <p:ph type="sldImg"/>
          </p:nvPr>
        </p:nvSpPr>
        <p:spPr>
          <a:ln/>
        </p:spPr>
      </p:sp>
      <p:sp>
        <p:nvSpPr>
          <p:cNvPr id="384003" name="Rectangle 3">
            <a:extLst>
              <a:ext uri="{FF2B5EF4-FFF2-40B4-BE49-F238E27FC236}">
                <a16:creationId xmlns:a16="http://schemas.microsoft.com/office/drawing/2014/main" id="{FDDD21D8-A180-4435-B206-62C57CA8B5DD}"/>
              </a:ext>
            </a:extLst>
          </p:cNvPr>
          <p:cNvSpPr>
            <a:spLocks noGrp="1" noChangeArrowheads="1"/>
          </p:cNvSpPr>
          <p:nvPr>
            <p:ph type="body" idx="1"/>
          </p:nvPr>
        </p:nvSpPr>
        <p:spPr/>
        <p:txBody>
          <a:bodyPr/>
          <a:lstStyle/>
          <a:p>
            <a:r>
              <a:rPr lang="en-US" altLang="en-US" dirty="0"/>
              <a:t>To quickly convince you that aggregation is useful in logic programming, I have just a few quick examples.</a:t>
            </a:r>
          </a:p>
          <a:p>
            <a:r>
              <a:rPr lang="en-US" altLang="en-US" dirty="0"/>
              <a:t>(click) if you have ever written a Prolog or </a:t>
            </a:r>
            <a:r>
              <a:rPr lang="en-US" altLang="en-US" dirty="0" err="1"/>
              <a:t>Datalog</a:t>
            </a:r>
            <a:r>
              <a:rPr lang="en-US" altLang="en-US" dirty="0"/>
              <a:t> program, you have likely written a rule like this.  In this case, for a given value of `I`, the rule `a(I)` will be defined if both `b(I)` and `c(I)` are defined for the same value of `I`.  The aggregator here is the OR aggregator which can stop once it has found something that satisfies this expression</a:t>
            </a:r>
          </a:p>
          <a:p>
            <a:r>
              <a:rPr lang="en-US" altLang="en-US" dirty="0"/>
              <a:t>(click) Now, we might instead want to write pointwise multiplication where we require that both `b(I)` and `c(I)` return a value that can be used to assign another value or weight to the expression `a(I)`.</a:t>
            </a:r>
          </a:p>
          <a:p>
            <a:r>
              <a:rPr lang="en-US" altLang="en-US" dirty="0"/>
              <a:t>(click) If we remove I from the head of this expression, and replace the equals with the sum aggregator, we now have a dot product, where for every value of `I`, we are multiplying `b(I)` and `c(I)` together and summing all of the result.</a:t>
            </a:r>
          </a:p>
          <a:p>
            <a:r>
              <a:rPr lang="en-US" altLang="en-US" dirty="0"/>
              <a:t>(click) further note, that the value of `I` is not restricted to be over the integers.  The variable `I` can be any value in the language or the </a:t>
            </a:r>
            <a:r>
              <a:rPr lang="en-US" altLang="en-US" dirty="0" err="1"/>
              <a:t>herbrand</a:t>
            </a:r>
            <a:r>
              <a:rPr lang="en-US" altLang="en-US" dirty="0"/>
              <a:t> universe.  Also, depending on the definitions of `b(I)` and `c(I)` this could be an infinite sum, so we can not even determine from this one rule in the program if this is a finite sum or an infinite sum.</a:t>
            </a:r>
          </a:p>
          <a:p>
            <a:r>
              <a:rPr lang="en-US" altLang="en-US" dirty="0"/>
              <a:t>(click) one reason that we like Dyna, is that it lets us to concisely define mathematical equations.  For example this single line defines a matrix multiplication.  </a:t>
            </a:r>
          </a:p>
          <a:p>
            <a:r>
              <a:rPr lang="en-US" altLang="en-US" dirty="0"/>
              <a:t>(click) The variables `I` and `K` which appear in the head on the left hand side are the same as in the body,</a:t>
            </a:r>
          </a:p>
          <a:p>
            <a:r>
              <a:rPr lang="en-US" altLang="en-US" dirty="0"/>
              <a:t>(click) while the variable `J` which only appears on the right hand side is aggregator over using the sum aggregator.</a:t>
            </a:r>
          </a:p>
          <a:p>
            <a:r>
              <a:rPr lang="en-US" altLang="en-US" dirty="0"/>
              <a:t>(click) again, we do not know if this is an infinite sum given this single line of code.  For example, if we were to define `b(I,J)` as I have written here at the bottom, then `b` is defined to be an infinite identity matrix, where anytime that its two arguments are equal to each other, it takes on the value 1, otherwise it takes on the value 0.</a:t>
            </a:r>
          </a:p>
        </p:txBody>
      </p:sp>
    </p:spTree>
    <p:extLst>
      <p:ext uri="{BB962C8B-B14F-4D97-AF65-F5344CB8AC3E}">
        <p14:creationId xmlns:p14="http://schemas.microsoft.com/office/powerpoint/2010/main" val="25814436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6895CA40-23E3-4B62-8303-EF88A99A36B4}"/>
              </a:ext>
            </a:extLst>
          </p:cNvPr>
          <p:cNvSpPr>
            <a:spLocks noGrp="1"/>
          </p:cNvSpPr>
          <p:nvPr>
            <p:ph type="body" idx="1"/>
          </p:nvPr>
        </p:nvSpPr>
        <p:spPr/>
        <p:txBody>
          <a:bodyPr/>
          <a:lstStyle/>
          <a:p>
            <a:r>
              <a:rPr lang="en-US" dirty="0"/>
              <a:t>To see a more involved example, </a:t>
            </a:r>
          </a:p>
          <a:p>
            <a:r>
              <a:rPr lang="en-US" dirty="0"/>
              <a:t>(click) lets look at the multi-source shortest path program. Here, I have written this program out using two lines of Dyna.  Note, this program as written, can not be executed under Prolog or </a:t>
            </a:r>
            <a:r>
              <a:rPr lang="en-US" dirty="0" err="1"/>
              <a:t>Datalog’s</a:t>
            </a:r>
            <a:r>
              <a:rPr lang="en-US" dirty="0"/>
              <a:t> style of execution, instead it requires R-</a:t>
            </a:r>
            <a:r>
              <a:rPr lang="en-US" dirty="0" err="1"/>
              <a:t>exprs</a:t>
            </a:r>
            <a:r>
              <a:rPr lang="en-US" dirty="0"/>
              <a:t> or something isomorphic to R-</a:t>
            </a:r>
            <a:r>
              <a:rPr lang="en-US" dirty="0" err="1"/>
              <a:t>exprs</a:t>
            </a:r>
            <a:r>
              <a:rPr lang="en-US" dirty="0"/>
              <a:t>.</a:t>
            </a:r>
          </a:p>
          <a:p>
            <a:r>
              <a:rPr lang="en-US" dirty="0"/>
              <a:t>(click) Again, we have the variable `X` which is not present in the head of this expression is going to have to be aggregated over just like with the dot product example.</a:t>
            </a:r>
          </a:p>
          <a:p>
            <a:r>
              <a:rPr lang="en-US" dirty="0"/>
              <a:t>(click) here aggregator is min and will only keep around the minimal value that is computed.</a:t>
            </a:r>
          </a:p>
          <a:p>
            <a:r>
              <a:rPr lang="en-US" dirty="0"/>
              <a:t>(click) This program is going to be combined with a number of edge weight “facts” as I have shown here.</a:t>
            </a:r>
          </a:p>
          <a:p>
            <a:r>
              <a:rPr lang="en-US" dirty="0"/>
              <a:t>(click) All together, this program can be thought of as equivalent to all of the possible assignments to the variable `Start`, `Y` and the result of `distance(</a:t>
            </a:r>
            <a:r>
              <a:rPr lang="en-US" dirty="0" err="1"/>
              <a:t>Start,Y</a:t>
            </a:r>
            <a:r>
              <a:rPr lang="en-US" dirty="0"/>
              <a:t>)` as shown in this table.</a:t>
            </a:r>
          </a:p>
          <a:p>
            <a:r>
              <a:rPr lang="en-US" dirty="0"/>
              <a:t>(click) however, this program is also defined for a number of other values because of this second rule.  Here, anytime that the first two arguments are equal to each other, then the distance is equal to the value zero.  This is regardless of it was using an edge that we defined or some other value such as “foo” or 3.14</a:t>
            </a:r>
          </a:p>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how do we represent a program such as shortest path?</a:t>
            </a:r>
          </a:p>
          <a:p>
            <a:r>
              <a:rPr lang="en-US" dirty="0"/>
              <a:t>(click) here, we have the base case for the shortest path program which is used anytime that both arguments are equal to each other </a:t>
            </a:r>
          </a:p>
          <a:p>
            <a:r>
              <a:rPr lang="en-US" dirty="0"/>
              <a:t>(click) we can represent this expression as a bag where (click) the arguments and the resulting variable have been mapped (click) to this tuple of named variables, (click) and we have body of this rule represented as a bit of executable code.  Note, I am temporary ignoring the aggregator in this rule, but I will bring it back shortly.</a:t>
            </a:r>
          </a:p>
          <a:p>
            <a:r>
              <a:rPr lang="en-US" dirty="0"/>
              <a:t>(click) Now, we can also do this for the recursive shortest path rule (click) however, if we just do the same as the above line, this ends up being somewhat awkward. We really need some way that we can build this expression up</a:t>
            </a:r>
          </a:p>
        </p:txBody>
      </p:sp>
      <p:sp>
        <p:nvSpPr>
          <p:cNvPr id="4" name="Slide Number Placeholder 3"/>
          <p:cNvSpPr>
            <a:spLocks noGrp="1"/>
          </p:cNvSpPr>
          <p:nvPr>
            <p:ph type="sldNum" sz="quarter" idx="5"/>
          </p:nvPr>
        </p:nvSpPr>
        <p:spPr/>
        <p:txBody>
          <a:bodyPr/>
          <a:lstStyle/>
          <a:p>
            <a:fld id="{97C4884F-1C7A-4B61-AE4F-9D8828FD306B}" type="slidenum">
              <a:rPr lang="en-US" smtClean="0"/>
              <a:t>7</a:t>
            </a:fld>
            <a:endParaRPr lang="en-US"/>
          </a:p>
        </p:txBody>
      </p:sp>
    </p:spTree>
    <p:extLst>
      <p:ext uri="{BB962C8B-B14F-4D97-AF65-F5344CB8AC3E}">
        <p14:creationId xmlns:p14="http://schemas.microsoft.com/office/powerpoint/2010/main" val="30881270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lets try again with this second rule</a:t>
            </a:r>
          </a:p>
          <a:p>
            <a:r>
              <a:rPr lang="en-US" dirty="0"/>
              <a:t>(click) the first step is to normalize all of the argument and Result’s variable name</a:t>
            </a:r>
          </a:p>
          <a:p>
            <a:r>
              <a:rPr lang="en-US" dirty="0"/>
              <a:t>(click) then we can start translating this program one term at a time, first we are taking the call to edge and translating that into an R-expr</a:t>
            </a:r>
          </a:p>
          <a:p>
            <a:r>
              <a:rPr lang="en-US" dirty="0"/>
              <a:t>(click) we introduce new variables which correspond with any intermediate values that exist in this computation</a:t>
            </a:r>
          </a:p>
          <a:p>
            <a:r>
              <a:rPr lang="en-US" dirty="0"/>
              <a:t>(click) we do the same thing for the recursive call to distance</a:t>
            </a:r>
          </a:p>
          <a:p>
            <a:r>
              <a:rPr lang="en-US" dirty="0"/>
              <a:t>(click) for the plus expression, we introduce a call to a </a:t>
            </a:r>
            <a:r>
              <a:rPr lang="en-US" dirty="0" err="1"/>
              <a:t>builtin</a:t>
            </a:r>
            <a:r>
              <a:rPr lang="en-US" dirty="0"/>
              <a:t> plus operator</a:t>
            </a:r>
          </a:p>
          <a:p>
            <a:r>
              <a:rPr lang="en-US" dirty="0"/>
              <a:t>(click) then we intersect all of these expressions where they are joined when they use the same variable names</a:t>
            </a:r>
          </a:p>
          <a:p>
            <a:r>
              <a:rPr lang="en-US" dirty="0"/>
              <a:t>(click) all together, this this expression is over the 6 variables `Arg1`, `Arg2`, `Result`, `E`, `D` and `X`</a:t>
            </a:r>
          </a:p>
          <a:p>
            <a:r>
              <a:rPr lang="en-US" dirty="0"/>
              <a:t>(click) so we use a projection operator to remove the local variables which sums the bag’s multiplicity for all assignments of a given variable.  Now this expression over just `Arg1`, `Arg2` and `Result`</a:t>
            </a:r>
          </a:p>
        </p:txBody>
      </p:sp>
      <p:sp>
        <p:nvSpPr>
          <p:cNvPr id="4" name="Slide Number Placeholder 3"/>
          <p:cNvSpPr>
            <a:spLocks noGrp="1"/>
          </p:cNvSpPr>
          <p:nvPr>
            <p:ph type="sldNum" sz="quarter" idx="5"/>
          </p:nvPr>
        </p:nvSpPr>
        <p:spPr/>
        <p:txBody>
          <a:bodyPr/>
          <a:lstStyle/>
          <a:p>
            <a:fld id="{97C4884F-1C7A-4B61-AE4F-9D8828FD306B}" type="slidenum">
              <a:rPr lang="en-US" smtClean="0"/>
              <a:t>8</a:t>
            </a:fld>
            <a:endParaRPr lang="en-US"/>
          </a:p>
        </p:txBody>
      </p:sp>
    </p:spTree>
    <p:extLst>
      <p:ext uri="{BB962C8B-B14F-4D97-AF65-F5344CB8AC3E}">
        <p14:creationId xmlns:p14="http://schemas.microsoft.com/office/powerpoint/2010/main" val="20687926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how to we introduce the aggregator back into this program,</a:t>
            </a:r>
          </a:p>
          <a:p>
            <a:r>
              <a:rPr lang="en-US" dirty="0"/>
              <a:t>(click) well, we include this directly into the R-expr</a:t>
            </a:r>
          </a:p>
          <a:p>
            <a:r>
              <a:rPr lang="en-US" dirty="0"/>
              <a:t>(click) it wraps the R-expr that we have seen from the previous slide</a:t>
            </a:r>
          </a:p>
          <a:p>
            <a:r>
              <a:rPr lang="en-US" dirty="0"/>
              <a:t>(click) There is a variable which is introduced to identify which value is getting feed into the aggregator, just like with projection</a:t>
            </a:r>
          </a:p>
          <a:p>
            <a:r>
              <a:rPr lang="en-US" dirty="0"/>
              <a:t>(click) and then we also mark where the final result of aggregation will be stored.</a:t>
            </a:r>
          </a:p>
        </p:txBody>
      </p:sp>
      <p:sp>
        <p:nvSpPr>
          <p:cNvPr id="4" name="Slide Number Placeholder 3"/>
          <p:cNvSpPr>
            <a:spLocks noGrp="1"/>
          </p:cNvSpPr>
          <p:nvPr>
            <p:ph type="sldNum" sz="quarter" idx="5"/>
          </p:nvPr>
        </p:nvSpPr>
        <p:spPr/>
        <p:txBody>
          <a:bodyPr/>
          <a:lstStyle/>
          <a:p>
            <a:fld id="{97C4884F-1C7A-4B61-AE4F-9D8828FD306B}" type="slidenum">
              <a:rPr lang="en-US" smtClean="0"/>
              <a:t>9</a:t>
            </a:fld>
            <a:endParaRPr lang="en-US"/>
          </a:p>
        </p:txBody>
      </p:sp>
    </p:spTree>
    <p:extLst>
      <p:ext uri="{BB962C8B-B14F-4D97-AF65-F5344CB8AC3E}">
        <p14:creationId xmlns:p14="http://schemas.microsoft.com/office/powerpoint/2010/main" val="1702992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57EA4CA-D894-408D-A478-0CF23C0DEABF}" type="datetime1">
              <a:rPr lang="en-US" smtClean="0"/>
              <a:t>10/21/2020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sz="1600"/>
            </a:lvl1pPr>
          </a:lstStyle>
          <a:p>
            <a:fld id="{3621B4CF-3BF2-4D07-85C3-ECAFBC7B28BE}" type="slidenum">
              <a:rPr lang="en-US" smtClean="0"/>
              <a:pPr/>
              <a:t>‹#›</a:t>
            </a:fld>
            <a:endParaRPr lang="en-US" sz="1600" dirty="0"/>
          </a:p>
        </p:txBody>
      </p:sp>
    </p:spTree>
    <p:extLst>
      <p:ext uri="{BB962C8B-B14F-4D97-AF65-F5344CB8AC3E}">
        <p14:creationId xmlns:p14="http://schemas.microsoft.com/office/powerpoint/2010/main" val="513086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4CDA05B-8F18-4B6D-9D0E-174704D2F3D2}" type="datetime1">
              <a:rPr lang="en-US" smtClean="0"/>
              <a:t>10/21/2020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21B4CF-3BF2-4D07-85C3-ECAFBC7B28BE}" type="slidenum">
              <a:rPr lang="en-US" smtClean="0"/>
              <a:t>‹#›</a:t>
            </a:fld>
            <a:endParaRPr lang="en-US"/>
          </a:p>
        </p:txBody>
      </p:sp>
    </p:spTree>
    <p:extLst>
      <p:ext uri="{BB962C8B-B14F-4D97-AF65-F5344CB8AC3E}">
        <p14:creationId xmlns:p14="http://schemas.microsoft.com/office/powerpoint/2010/main" val="36588757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FD7D80-19E3-4E07-8435-BE53D166E091}" type="datetime1">
              <a:rPr lang="en-US" smtClean="0"/>
              <a:t>10/21/2020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21B4CF-3BF2-4D07-85C3-ECAFBC7B28BE}" type="slidenum">
              <a:rPr lang="en-US" smtClean="0"/>
              <a:t>‹#›</a:t>
            </a:fld>
            <a:endParaRPr lang="en-US"/>
          </a:p>
        </p:txBody>
      </p:sp>
    </p:spTree>
    <p:extLst>
      <p:ext uri="{BB962C8B-B14F-4D97-AF65-F5344CB8AC3E}">
        <p14:creationId xmlns:p14="http://schemas.microsoft.com/office/powerpoint/2010/main" val="69523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994300A-35CB-4372-946F-19CDC275F526}" type="datetime1">
              <a:rPr lang="en-US" smtClean="0"/>
              <a:t>10/21/2020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21B4CF-3BF2-4D07-85C3-ECAFBC7B28BE}" type="slidenum">
              <a:rPr lang="en-US" smtClean="0"/>
              <a:pPr/>
              <a:t>‹#›</a:t>
            </a:fld>
            <a:endParaRPr lang="en-US" sz="1800"/>
          </a:p>
        </p:txBody>
      </p:sp>
    </p:spTree>
    <p:extLst>
      <p:ext uri="{BB962C8B-B14F-4D97-AF65-F5344CB8AC3E}">
        <p14:creationId xmlns:p14="http://schemas.microsoft.com/office/powerpoint/2010/main" val="1139760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BC95073-C641-4684-9CAE-F210E2606D78}" type="datetime1">
              <a:rPr lang="en-US" smtClean="0"/>
              <a:t>10/21/2020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21B4CF-3BF2-4D07-85C3-ECAFBC7B28BE}" type="slidenum">
              <a:rPr lang="en-US" smtClean="0"/>
              <a:t>‹#›</a:t>
            </a:fld>
            <a:endParaRPr lang="en-US"/>
          </a:p>
        </p:txBody>
      </p:sp>
    </p:spTree>
    <p:extLst>
      <p:ext uri="{BB962C8B-B14F-4D97-AF65-F5344CB8AC3E}">
        <p14:creationId xmlns:p14="http://schemas.microsoft.com/office/powerpoint/2010/main" val="1069313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2BE605E-AC22-4567-B680-72729E42AFC5}" type="datetime1">
              <a:rPr lang="en-US" smtClean="0"/>
              <a:t>10/21/2020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21B4CF-3BF2-4D07-85C3-ECAFBC7B28BE}" type="slidenum">
              <a:rPr lang="en-US" smtClean="0"/>
              <a:t>‹#›</a:t>
            </a:fld>
            <a:endParaRPr lang="en-US"/>
          </a:p>
        </p:txBody>
      </p:sp>
    </p:spTree>
    <p:extLst>
      <p:ext uri="{BB962C8B-B14F-4D97-AF65-F5344CB8AC3E}">
        <p14:creationId xmlns:p14="http://schemas.microsoft.com/office/powerpoint/2010/main" val="2369107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6F19CED-7F9C-4435-929D-1DC8D65BAA2E}" type="datetime1">
              <a:rPr lang="en-US" smtClean="0"/>
              <a:t>10/21/2020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21B4CF-3BF2-4D07-85C3-ECAFBC7B28BE}" type="slidenum">
              <a:rPr lang="en-US" smtClean="0"/>
              <a:t>‹#›</a:t>
            </a:fld>
            <a:endParaRPr lang="en-US"/>
          </a:p>
        </p:txBody>
      </p:sp>
    </p:spTree>
    <p:extLst>
      <p:ext uri="{BB962C8B-B14F-4D97-AF65-F5344CB8AC3E}">
        <p14:creationId xmlns:p14="http://schemas.microsoft.com/office/powerpoint/2010/main" val="897754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0DB396-4258-42FF-A512-C2F2ACF89F12}" type="datetime1">
              <a:rPr lang="en-US" smtClean="0"/>
              <a:t>10/21/2020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21B4CF-3BF2-4D07-85C3-ECAFBC7B28BE}" type="slidenum">
              <a:rPr lang="en-US" smtClean="0"/>
              <a:t>‹#›</a:t>
            </a:fld>
            <a:endParaRPr lang="en-US"/>
          </a:p>
        </p:txBody>
      </p:sp>
    </p:spTree>
    <p:extLst>
      <p:ext uri="{BB962C8B-B14F-4D97-AF65-F5344CB8AC3E}">
        <p14:creationId xmlns:p14="http://schemas.microsoft.com/office/powerpoint/2010/main" val="2440394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BB7BDB-A662-4A16-9004-2FE80CEE31E4}" type="datetime1">
              <a:rPr lang="en-US" smtClean="0"/>
              <a:t>10/21/2020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21B4CF-3BF2-4D07-85C3-ECAFBC7B28BE}" type="slidenum">
              <a:rPr lang="en-US" smtClean="0"/>
              <a:t>‹#›</a:t>
            </a:fld>
            <a:endParaRPr lang="en-US"/>
          </a:p>
        </p:txBody>
      </p:sp>
    </p:spTree>
    <p:extLst>
      <p:ext uri="{BB962C8B-B14F-4D97-AF65-F5344CB8AC3E}">
        <p14:creationId xmlns:p14="http://schemas.microsoft.com/office/powerpoint/2010/main" val="1291762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FC23CC0-F29C-43AE-BCDC-B8CBCB4E862C}" type="datetime1">
              <a:rPr lang="en-US" smtClean="0"/>
              <a:t>10/21/2020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21B4CF-3BF2-4D07-85C3-ECAFBC7B28BE}" type="slidenum">
              <a:rPr lang="en-US" smtClean="0"/>
              <a:t>‹#›</a:t>
            </a:fld>
            <a:endParaRPr lang="en-US"/>
          </a:p>
        </p:txBody>
      </p:sp>
    </p:spTree>
    <p:extLst>
      <p:ext uri="{BB962C8B-B14F-4D97-AF65-F5344CB8AC3E}">
        <p14:creationId xmlns:p14="http://schemas.microsoft.com/office/powerpoint/2010/main" val="9364144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B2BB51-2EB9-4B26-A413-B269AD1FD3B0}" type="datetime1">
              <a:rPr lang="en-US" smtClean="0"/>
              <a:t>10/21/2020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21B4CF-3BF2-4D07-85C3-ECAFBC7B28BE}" type="slidenum">
              <a:rPr lang="en-US" smtClean="0"/>
              <a:t>‹#›</a:t>
            </a:fld>
            <a:endParaRPr lang="en-US"/>
          </a:p>
        </p:txBody>
      </p:sp>
    </p:spTree>
    <p:extLst>
      <p:ext uri="{BB962C8B-B14F-4D97-AF65-F5344CB8AC3E}">
        <p14:creationId xmlns:p14="http://schemas.microsoft.com/office/powerpoint/2010/main" val="2995855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32AEE7-7C75-4AE6-9171-C5E9330FEC26}" type="datetime1">
              <a:rPr lang="en-US" smtClean="0"/>
              <a:t>10/21/2020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3621B4CF-3BF2-4D07-85C3-ECAFBC7B28BE}" type="slidenum">
              <a:rPr lang="en-US" smtClean="0"/>
              <a:pPr/>
              <a:t>‹#›</a:t>
            </a:fld>
            <a:endParaRPr lang="en-US" sz="1600" dirty="0"/>
          </a:p>
        </p:txBody>
      </p:sp>
    </p:spTree>
    <p:extLst>
      <p:ext uri="{BB962C8B-B14F-4D97-AF65-F5344CB8AC3E}">
        <p14:creationId xmlns:p14="http://schemas.microsoft.com/office/powerpoint/2010/main" val="29402668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fl@cs.jhu.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10.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image" Target="../media/image15.png"/><Relationship Id="rId7" Type="http://schemas.openxmlformats.org/officeDocument/2006/relationships/image" Target="../media/image20.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21.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4.png"/><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5.png"/><Relationship Id="rId7" Type="http://schemas.openxmlformats.org/officeDocument/2006/relationships/image" Target="../media/image29.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28.png"/><Relationship Id="rId5" Type="http://schemas.openxmlformats.org/officeDocument/2006/relationships/image" Target="../media/image27.png"/><Relationship Id="rId4" Type="http://schemas.openxmlformats.org/officeDocument/2006/relationships/image" Target="../media/image26.png"/></Relationships>
</file>

<file path=ppt/slides/_rels/slide16.xml.rels><?xml version="1.0" encoding="UTF-8" standalone="yes"?>
<Relationships xmlns="http://schemas.openxmlformats.org/package/2006/relationships"><Relationship Id="rId3" Type="http://schemas.openxmlformats.org/officeDocument/2006/relationships/hyperlink" Target="https://github.com/matthewfl/dyna-R"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arxiv.org/abs/2010.10503"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github.com/matthewfl/dyna-R"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hyperlink" Target="https://arxiv.org/abs/2010.10503" TargetMode="Externa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comments" Target="../comments/comment2.xml"/><Relationship Id="rId5" Type="http://schemas.openxmlformats.org/officeDocument/2006/relationships/image" Target="../media/image90.png"/><Relationship Id="rId4" Type="http://schemas.openxmlformats.org/officeDocument/2006/relationships/customXml" Target="../ink/ink1.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A392D-0A18-4C6E-A9B4-63E3EE15B8C2}"/>
              </a:ext>
            </a:extLst>
          </p:cNvPr>
          <p:cNvSpPr>
            <a:spLocks noGrp="1"/>
          </p:cNvSpPr>
          <p:nvPr>
            <p:ph type="ctrTitle"/>
          </p:nvPr>
        </p:nvSpPr>
        <p:spPr/>
        <p:txBody>
          <a:bodyPr>
            <a:normAutofit fontScale="90000"/>
          </a:bodyPr>
          <a:lstStyle/>
          <a:p>
            <a:r>
              <a:rPr lang="en-US" i="1" u="sng" dirty="0"/>
              <a:t>Dyna</a:t>
            </a:r>
            <a:br>
              <a:rPr lang="en-US" dirty="0"/>
            </a:br>
            <a:r>
              <a:rPr lang="en-US" dirty="0"/>
              <a:t>Evaluation of Logic Programs with Built-Ins and Aggregation: A Calculus for Bag Relations</a:t>
            </a:r>
          </a:p>
        </p:txBody>
      </p:sp>
      <p:sp>
        <p:nvSpPr>
          <p:cNvPr id="3" name="Subtitle 2">
            <a:extLst>
              <a:ext uri="{FF2B5EF4-FFF2-40B4-BE49-F238E27FC236}">
                <a16:creationId xmlns:a16="http://schemas.microsoft.com/office/drawing/2014/main" id="{17B61E91-A408-4F1A-92EE-A6FFD121ED70}"/>
              </a:ext>
            </a:extLst>
          </p:cNvPr>
          <p:cNvSpPr>
            <a:spLocks noGrp="1"/>
          </p:cNvSpPr>
          <p:nvPr>
            <p:ph type="subTitle" idx="1"/>
          </p:nvPr>
        </p:nvSpPr>
        <p:spPr/>
        <p:txBody>
          <a:bodyPr>
            <a:normAutofit lnSpcReduction="10000"/>
          </a:bodyPr>
          <a:lstStyle/>
          <a:p>
            <a:endParaRPr lang="en-US" dirty="0"/>
          </a:p>
          <a:p>
            <a:r>
              <a:rPr lang="en-US" b="1" dirty="0"/>
              <a:t>Matthew Francis-Landau</a:t>
            </a:r>
            <a:r>
              <a:rPr lang="en-US" dirty="0"/>
              <a:t>, Tim Vieira, Jason Eisner</a:t>
            </a:r>
          </a:p>
          <a:p>
            <a:r>
              <a:rPr lang="en-US" dirty="0">
                <a:hlinkClick r:id="rId3"/>
              </a:rPr>
              <a:t>mfl@cs.jhu.edu</a:t>
            </a:r>
            <a:endParaRPr lang="en-US" dirty="0"/>
          </a:p>
          <a:p>
            <a:r>
              <a:rPr lang="en-US" dirty="0"/>
              <a:t>Johns Hopkins University</a:t>
            </a:r>
          </a:p>
        </p:txBody>
      </p:sp>
      <p:sp>
        <p:nvSpPr>
          <p:cNvPr id="4" name="Slide Number Placeholder 3">
            <a:extLst>
              <a:ext uri="{FF2B5EF4-FFF2-40B4-BE49-F238E27FC236}">
                <a16:creationId xmlns:a16="http://schemas.microsoft.com/office/drawing/2014/main" id="{F43A036A-6ED9-4A9D-A13A-B8C81745287C}"/>
              </a:ext>
            </a:extLst>
          </p:cNvPr>
          <p:cNvSpPr>
            <a:spLocks noGrp="1"/>
          </p:cNvSpPr>
          <p:nvPr>
            <p:ph type="sldNum" sz="quarter" idx="12"/>
          </p:nvPr>
        </p:nvSpPr>
        <p:spPr/>
        <p:txBody>
          <a:bodyPr/>
          <a:lstStyle/>
          <a:p>
            <a:fld id="{3621B4CF-3BF2-4D07-85C3-ECAFBC7B28BE}" type="slidenum">
              <a:rPr lang="en-US" smtClean="0"/>
              <a:t>1</a:t>
            </a:fld>
            <a:endParaRPr lang="en-US"/>
          </a:p>
        </p:txBody>
      </p:sp>
      <p:sp>
        <p:nvSpPr>
          <p:cNvPr id="5" name="TextBox 4">
            <a:extLst>
              <a:ext uri="{FF2B5EF4-FFF2-40B4-BE49-F238E27FC236}">
                <a16:creationId xmlns:a16="http://schemas.microsoft.com/office/drawing/2014/main" id="{321BB21A-BDCD-4EED-AFD5-943EAED5080A}"/>
              </a:ext>
            </a:extLst>
          </p:cNvPr>
          <p:cNvSpPr txBox="1"/>
          <p:nvPr/>
        </p:nvSpPr>
        <p:spPr>
          <a:xfrm>
            <a:off x="4221480" y="5735637"/>
            <a:ext cx="3749040" cy="369332"/>
          </a:xfrm>
          <a:prstGeom prst="rect">
            <a:avLst/>
          </a:prstGeom>
          <a:noFill/>
        </p:spPr>
        <p:txBody>
          <a:bodyPr wrap="square" rtlCol="0">
            <a:spAutoFit/>
          </a:bodyPr>
          <a:lstStyle/>
          <a:p>
            <a:pPr algn="ctr"/>
            <a:r>
              <a:rPr lang="en-US" dirty="0"/>
              <a:t>WRLA 2020      October 21</a:t>
            </a:r>
          </a:p>
        </p:txBody>
      </p:sp>
    </p:spTree>
    <p:extLst>
      <p:ext uri="{BB962C8B-B14F-4D97-AF65-F5344CB8AC3E}">
        <p14:creationId xmlns:p14="http://schemas.microsoft.com/office/powerpoint/2010/main" val="20302426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79F10-D6D6-40D1-A793-5A575FA4A1EE}"/>
              </a:ext>
            </a:extLst>
          </p:cNvPr>
          <p:cNvSpPr>
            <a:spLocks noGrp="1"/>
          </p:cNvSpPr>
          <p:nvPr>
            <p:ph type="title"/>
          </p:nvPr>
        </p:nvSpPr>
        <p:spPr/>
        <p:txBody>
          <a:bodyPr/>
          <a:lstStyle/>
          <a:p>
            <a:pPr algn="ctr"/>
            <a:r>
              <a:rPr lang="en-US"/>
              <a:t>Shortest Path All Together Now</a:t>
            </a:r>
          </a:p>
        </p:txBody>
      </p:sp>
      <p:sp>
        <p:nvSpPr>
          <p:cNvPr id="4" name="Slide Number Placeholder 3">
            <a:extLst>
              <a:ext uri="{FF2B5EF4-FFF2-40B4-BE49-F238E27FC236}">
                <a16:creationId xmlns:a16="http://schemas.microsoft.com/office/drawing/2014/main" id="{6376E4B3-144A-44A7-9C30-83E7A0203EBB}"/>
              </a:ext>
            </a:extLst>
          </p:cNvPr>
          <p:cNvSpPr>
            <a:spLocks noGrp="1"/>
          </p:cNvSpPr>
          <p:nvPr>
            <p:ph type="sldNum" sz="quarter" idx="12"/>
          </p:nvPr>
        </p:nvSpPr>
        <p:spPr/>
        <p:txBody>
          <a:bodyPr/>
          <a:lstStyle/>
          <a:p>
            <a:fld id="{3621B4CF-3BF2-4D07-85C3-ECAFBC7B28BE}" type="slidenum">
              <a:rPr lang="en-US" smtClean="0"/>
              <a:pPr/>
              <a:t>10</a:t>
            </a:fld>
            <a:endParaRPr lang="en-US" sz="1800"/>
          </a:p>
        </p:txBody>
      </p:sp>
      <p:sp>
        <p:nvSpPr>
          <p:cNvPr id="5" name="TextBox 4">
            <a:extLst>
              <a:ext uri="{FF2B5EF4-FFF2-40B4-BE49-F238E27FC236}">
                <a16:creationId xmlns:a16="http://schemas.microsoft.com/office/drawing/2014/main" id="{3DA72612-0E64-4DF2-936D-7EEE71CE2F27}"/>
              </a:ext>
            </a:extLst>
          </p:cNvPr>
          <p:cNvSpPr txBox="1"/>
          <p:nvPr/>
        </p:nvSpPr>
        <p:spPr>
          <a:xfrm>
            <a:off x="1042823" y="1405478"/>
            <a:ext cx="8632920" cy="830997"/>
          </a:xfrm>
          <a:prstGeom prst="rect">
            <a:avLst/>
          </a:prstGeom>
          <a:noFill/>
        </p:spPr>
        <p:txBody>
          <a:bodyPr wrap="square" rtlCol="0">
            <a:spAutoFit/>
          </a:bodyPr>
          <a:lstStyle/>
          <a:p>
            <a:r>
              <a:rPr lang="en-US" sz="2400">
                <a:latin typeface="Consolas" panose="020B0609020204030204" pitchFamily="49" charset="0"/>
                <a:cs typeface="Courier New" panose="02070309020205020404" pitchFamily="49" charset="0"/>
              </a:rPr>
              <a:t>distance(</a:t>
            </a:r>
            <a:r>
              <a:rPr lang="en-US" sz="2400">
                <a:solidFill>
                  <a:srgbClr val="70AD47"/>
                </a:solidFill>
                <a:latin typeface="Consolas" panose="020B0609020204030204" pitchFamily="49" charset="0"/>
                <a:cs typeface="Courier New" panose="02070309020205020404" pitchFamily="49" charset="0"/>
              </a:rPr>
              <a:t>S</a:t>
            </a:r>
            <a:r>
              <a:rPr lang="en-US" sz="2400">
                <a:latin typeface="Consolas" panose="020B0609020204030204" pitchFamily="49" charset="0"/>
                <a:cs typeface="Courier New" panose="02070309020205020404" pitchFamily="49" charset="0"/>
              </a:rPr>
              <a:t>, </a:t>
            </a:r>
            <a:r>
              <a:rPr lang="en-US" sz="2400">
                <a:solidFill>
                  <a:srgbClr val="70AD47"/>
                </a:solidFill>
                <a:latin typeface="Consolas" panose="020B0609020204030204" pitchFamily="49" charset="0"/>
                <a:cs typeface="Courier New" panose="02070309020205020404" pitchFamily="49" charset="0"/>
              </a:rPr>
              <a:t>S</a:t>
            </a:r>
            <a:r>
              <a:rPr lang="en-US" sz="2400">
                <a:latin typeface="Consolas" panose="020B0609020204030204" pitchFamily="49" charset="0"/>
                <a:cs typeface="Courier New" panose="02070309020205020404" pitchFamily="49" charset="0"/>
              </a:rPr>
              <a:t>) </a:t>
            </a:r>
            <a:r>
              <a:rPr lang="en-US" sz="2400">
                <a:solidFill>
                  <a:srgbClr val="4472C4"/>
                </a:solidFill>
                <a:latin typeface="Consolas" panose="020B0609020204030204" pitchFamily="49" charset="0"/>
                <a:cs typeface="Courier New" panose="02070309020205020404" pitchFamily="49" charset="0"/>
              </a:rPr>
              <a:t>min=</a:t>
            </a:r>
            <a:r>
              <a:rPr lang="en-US" sz="2400">
                <a:solidFill>
                  <a:schemeClr val="accent1"/>
                </a:solidFill>
                <a:latin typeface="Consolas" panose="020B0609020204030204" pitchFamily="49" charset="0"/>
                <a:cs typeface="Courier New" panose="02070309020205020404" pitchFamily="49" charset="0"/>
              </a:rPr>
              <a:t> </a:t>
            </a:r>
            <a:r>
              <a:rPr lang="en-US" sz="2400">
                <a:latin typeface="Consolas" panose="020B0609020204030204" pitchFamily="49" charset="0"/>
                <a:cs typeface="Courier New" panose="02070309020205020404" pitchFamily="49" charset="0"/>
              </a:rPr>
              <a:t>0.</a:t>
            </a:r>
          </a:p>
          <a:p>
            <a:r>
              <a:rPr lang="en-US" sz="2400">
                <a:latin typeface="Consolas" panose="020B0609020204030204" pitchFamily="49" charset="0"/>
                <a:cs typeface="Courier New" panose="02070309020205020404" pitchFamily="49" charset="0"/>
              </a:rPr>
              <a:t>distance(</a:t>
            </a:r>
            <a:r>
              <a:rPr lang="en-US" sz="2400">
                <a:solidFill>
                  <a:srgbClr val="70AD47"/>
                </a:solidFill>
                <a:latin typeface="Consolas" panose="020B0609020204030204" pitchFamily="49" charset="0"/>
                <a:cs typeface="Courier New" panose="02070309020205020404" pitchFamily="49" charset="0"/>
              </a:rPr>
              <a:t>S</a:t>
            </a:r>
            <a:r>
              <a:rPr lang="en-US" sz="2400">
                <a:latin typeface="Consolas" panose="020B0609020204030204" pitchFamily="49" charset="0"/>
                <a:cs typeface="Courier New" panose="02070309020205020404" pitchFamily="49" charset="0"/>
              </a:rPr>
              <a:t>, </a:t>
            </a:r>
            <a:r>
              <a:rPr lang="en-US" sz="2400">
                <a:solidFill>
                  <a:schemeClr val="accent6"/>
                </a:solidFill>
                <a:latin typeface="Consolas" panose="020B0609020204030204" pitchFamily="49" charset="0"/>
                <a:cs typeface="Courier New" panose="02070309020205020404" pitchFamily="49" charset="0"/>
              </a:rPr>
              <a:t>X</a:t>
            </a:r>
            <a:r>
              <a:rPr lang="en-US" sz="2400">
                <a:latin typeface="Consolas" panose="020B0609020204030204" pitchFamily="49" charset="0"/>
                <a:cs typeface="Courier New" panose="02070309020205020404" pitchFamily="49" charset="0"/>
              </a:rPr>
              <a:t>) </a:t>
            </a:r>
            <a:r>
              <a:rPr lang="en-US" sz="2400">
                <a:solidFill>
                  <a:srgbClr val="4472C4"/>
                </a:solidFill>
                <a:latin typeface="Consolas" panose="020B0609020204030204" pitchFamily="49" charset="0"/>
                <a:cs typeface="Courier New" panose="02070309020205020404" pitchFamily="49" charset="0"/>
              </a:rPr>
              <a:t>min=</a:t>
            </a:r>
            <a:r>
              <a:rPr lang="en-US" sz="2400">
                <a:solidFill>
                  <a:schemeClr val="accent1"/>
                </a:solidFill>
                <a:latin typeface="Consolas" panose="020B0609020204030204" pitchFamily="49" charset="0"/>
                <a:cs typeface="Courier New" panose="02070309020205020404" pitchFamily="49" charset="0"/>
              </a:rPr>
              <a:t> </a:t>
            </a:r>
            <a:r>
              <a:rPr lang="en-US" sz="2400">
                <a:latin typeface="Consolas" panose="020B0609020204030204" pitchFamily="49" charset="0"/>
                <a:cs typeface="Courier New" panose="02070309020205020404" pitchFamily="49" charset="0"/>
              </a:rPr>
              <a:t>edge(</a:t>
            </a:r>
            <a:r>
              <a:rPr lang="en-US" sz="2400">
                <a:solidFill>
                  <a:schemeClr val="accent6"/>
                </a:solidFill>
                <a:latin typeface="Consolas" panose="020B0609020204030204" pitchFamily="49" charset="0"/>
                <a:cs typeface="Courier New" panose="02070309020205020404" pitchFamily="49" charset="0"/>
              </a:rPr>
              <a:t>X</a:t>
            </a:r>
            <a:r>
              <a:rPr lang="en-US" sz="2400">
                <a:latin typeface="Consolas" panose="020B0609020204030204" pitchFamily="49" charset="0"/>
                <a:cs typeface="Courier New" panose="02070309020205020404" pitchFamily="49" charset="0"/>
              </a:rPr>
              <a:t>, </a:t>
            </a:r>
            <a:r>
              <a:rPr lang="en-US" sz="2400">
                <a:solidFill>
                  <a:schemeClr val="accent6"/>
                </a:solidFill>
                <a:latin typeface="Consolas" panose="020B0609020204030204" pitchFamily="49" charset="0"/>
                <a:cs typeface="Courier New" panose="02070309020205020404" pitchFamily="49" charset="0"/>
              </a:rPr>
              <a:t>Y</a:t>
            </a:r>
            <a:r>
              <a:rPr lang="en-US" sz="2400">
                <a:latin typeface="Consolas" panose="020B0609020204030204" pitchFamily="49" charset="0"/>
                <a:cs typeface="Courier New" panose="02070309020205020404" pitchFamily="49" charset="0"/>
              </a:rPr>
              <a:t>) </a:t>
            </a:r>
            <a:r>
              <a:rPr lang="en-US" sz="2400">
                <a:solidFill>
                  <a:schemeClr val="accent1"/>
                </a:solidFill>
                <a:latin typeface="Consolas" panose="020B0609020204030204" pitchFamily="49" charset="0"/>
                <a:cs typeface="Courier New" panose="02070309020205020404" pitchFamily="49" charset="0"/>
              </a:rPr>
              <a:t>+</a:t>
            </a:r>
            <a:r>
              <a:rPr lang="en-US" sz="2400">
                <a:latin typeface="Consolas" panose="020B0609020204030204" pitchFamily="49" charset="0"/>
                <a:cs typeface="Courier New" panose="02070309020205020404" pitchFamily="49" charset="0"/>
              </a:rPr>
              <a:t> distance(</a:t>
            </a:r>
            <a:r>
              <a:rPr lang="en-US" sz="2400">
                <a:solidFill>
                  <a:srgbClr val="70AD47"/>
                </a:solidFill>
                <a:latin typeface="Consolas" panose="020B0609020204030204" pitchFamily="49" charset="0"/>
                <a:cs typeface="Courier New" panose="02070309020205020404" pitchFamily="49" charset="0"/>
              </a:rPr>
              <a:t>S</a:t>
            </a:r>
            <a:r>
              <a:rPr lang="en-US" sz="2400">
                <a:latin typeface="Consolas" panose="020B0609020204030204" pitchFamily="49" charset="0"/>
                <a:cs typeface="Courier New" panose="02070309020205020404" pitchFamily="49" charset="0"/>
              </a:rPr>
              <a:t>, </a:t>
            </a:r>
            <a:r>
              <a:rPr lang="en-US" sz="2400">
                <a:solidFill>
                  <a:schemeClr val="accent6"/>
                </a:solidFill>
                <a:latin typeface="Consolas" panose="020B0609020204030204" pitchFamily="49" charset="0"/>
                <a:cs typeface="Courier New" panose="02070309020205020404" pitchFamily="49" charset="0"/>
              </a:rPr>
              <a:t>Y</a:t>
            </a:r>
            <a:r>
              <a:rPr lang="en-US" sz="2400">
                <a:latin typeface="Consolas" panose="020B0609020204030204" pitchFamily="49" charset="0"/>
                <a:cs typeface="Courier New" panose="02070309020205020404" pitchFamily="49" charset="0"/>
              </a:rPr>
              <a:t>).</a:t>
            </a:r>
          </a:p>
        </p:txBody>
      </p:sp>
      <p:sp>
        <p:nvSpPr>
          <p:cNvPr id="9" name="TextBox 8">
            <a:extLst>
              <a:ext uri="{FF2B5EF4-FFF2-40B4-BE49-F238E27FC236}">
                <a16:creationId xmlns:a16="http://schemas.microsoft.com/office/drawing/2014/main" id="{4484DEE9-31AB-414E-99FE-8850DC951A06}"/>
              </a:ext>
            </a:extLst>
          </p:cNvPr>
          <p:cNvSpPr txBox="1"/>
          <p:nvPr/>
        </p:nvSpPr>
        <p:spPr>
          <a:xfrm>
            <a:off x="282872" y="2321444"/>
            <a:ext cx="11626256" cy="738664"/>
          </a:xfrm>
          <a:prstGeom prst="rect">
            <a:avLst/>
          </a:prstGeom>
          <a:noFill/>
        </p:spPr>
        <p:txBody>
          <a:bodyPr wrap="square" rtlCol="0">
            <a:spAutoFit/>
          </a:bodyPr>
          <a:lstStyle/>
          <a:p>
            <a:r>
              <a:rPr lang="en-US" sz="2100" dirty="0">
                <a:solidFill>
                  <a:srgbClr val="70AD47"/>
                </a:solidFill>
                <a:latin typeface="Consolas" panose="020B0609020204030204" pitchFamily="49" charset="0"/>
                <a:cs typeface="Courier New" panose="02070309020205020404" pitchFamily="49" charset="0"/>
              </a:rPr>
              <a:t>Result</a:t>
            </a:r>
            <a:r>
              <a:rPr lang="en-US" sz="2100" dirty="0">
                <a:latin typeface="Consolas" panose="020B0609020204030204" pitchFamily="49" charset="0"/>
                <a:cs typeface="Courier New" panose="02070309020205020404" pitchFamily="49" charset="0"/>
              </a:rPr>
              <a:t> is distance(</a:t>
            </a:r>
            <a:r>
              <a:rPr lang="en-US" sz="2100" dirty="0">
                <a:solidFill>
                  <a:srgbClr val="70AD47"/>
                </a:solidFill>
                <a:latin typeface="Consolas" panose="020B0609020204030204" pitchFamily="49" charset="0"/>
                <a:cs typeface="Courier New" panose="02070309020205020404" pitchFamily="49" charset="0"/>
              </a:rPr>
              <a:t>Arg1</a:t>
            </a:r>
            <a:r>
              <a:rPr lang="en-US" sz="2100" dirty="0">
                <a:latin typeface="Consolas" panose="020B0609020204030204" pitchFamily="49" charset="0"/>
                <a:cs typeface="Courier New" panose="02070309020205020404" pitchFamily="49" charset="0"/>
              </a:rPr>
              <a:t>, </a:t>
            </a:r>
            <a:r>
              <a:rPr lang="en-US" sz="2100" dirty="0">
                <a:solidFill>
                  <a:srgbClr val="70AD47"/>
                </a:solidFill>
                <a:latin typeface="Consolas" panose="020B0609020204030204" pitchFamily="49" charset="0"/>
                <a:cs typeface="Courier New" panose="02070309020205020404" pitchFamily="49" charset="0"/>
              </a:rPr>
              <a:t>Arg2</a:t>
            </a:r>
            <a:r>
              <a:rPr lang="en-US" sz="2100" dirty="0">
                <a:latin typeface="Consolas" panose="020B0609020204030204" pitchFamily="49" charset="0"/>
                <a:cs typeface="Courier New" panose="02070309020205020404" pitchFamily="49" charset="0"/>
              </a:rPr>
              <a:t>) </a:t>
            </a:r>
            <a:r>
              <a:rPr lang="en-US" sz="2100" dirty="0">
                <a:solidFill>
                  <a:srgbClr val="4472C4"/>
                </a:solidFill>
                <a:latin typeface="Consolas" panose="020B0609020204030204" pitchFamily="49" charset="0"/>
                <a:cs typeface="Courier New" panose="02070309020205020404" pitchFamily="49" charset="0"/>
              </a:rPr>
              <a:t>min=</a:t>
            </a:r>
            <a:r>
              <a:rPr lang="en-US" sz="2100" dirty="0">
                <a:solidFill>
                  <a:schemeClr val="accent1"/>
                </a:solidFill>
                <a:latin typeface="Consolas" panose="020B0609020204030204" pitchFamily="49" charset="0"/>
                <a:cs typeface="Courier New" panose="02070309020205020404" pitchFamily="49" charset="0"/>
              </a:rPr>
              <a:t> </a:t>
            </a:r>
            <a:r>
              <a:rPr lang="en-US" sz="2100" dirty="0">
                <a:solidFill>
                  <a:srgbClr val="70AD47"/>
                </a:solidFill>
                <a:latin typeface="Consolas" panose="020B0609020204030204" pitchFamily="49" charset="0"/>
                <a:cs typeface="Courier New" panose="02070309020205020404" pitchFamily="49" charset="0"/>
              </a:rPr>
              <a:t>Arg1</a:t>
            </a:r>
            <a:r>
              <a:rPr lang="en-US" sz="2100" dirty="0">
                <a:latin typeface="Consolas" panose="020B0609020204030204" pitchFamily="49" charset="0"/>
                <a:cs typeface="Courier New" panose="02070309020205020404" pitchFamily="49" charset="0"/>
              </a:rPr>
              <a:t>=</a:t>
            </a:r>
            <a:r>
              <a:rPr lang="en-US" sz="2100" dirty="0">
                <a:solidFill>
                  <a:srgbClr val="70AD47"/>
                </a:solidFill>
                <a:latin typeface="Consolas" panose="020B0609020204030204" pitchFamily="49" charset="0"/>
                <a:cs typeface="Courier New" panose="02070309020205020404" pitchFamily="49" charset="0"/>
              </a:rPr>
              <a:t>Arg2</a:t>
            </a:r>
            <a:r>
              <a:rPr lang="en-US" sz="2100" dirty="0">
                <a:latin typeface="Consolas" panose="020B0609020204030204" pitchFamily="49" charset="0"/>
                <a:cs typeface="Courier New" panose="02070309020205020404" pitchFamily="49" charset="0"/>
              </a:rPr>
              <a:t>, </a:t>
            </a:r>
            <a:r>
              <a:rPr lang="en-US" sz="2100" dirty="0">
                <a:solidFill>
                  <a:srgbClr val="70AD47"/>
                </a:solidFill>
                <a:latin typeface="Consolas" panose="020B0609020204030204" pitchFamily="49" charset="0"/>
                <a:cs typeface="Courier New" panose="02070309020205020404" pitchFamily="49" charset="0"/>
              </a:rPr>
              <a:t>Result</a:t>
            </a:r>
            <a:r>
              <a:rPr lang="en-US" sz="2100" dirty="0">
                <a:latin typeface="Consolas" panose="020B0609020204030204" pitchFamily="49" charset="0"/>
                <a:cs typeface="Courier New" panose="02070309020205020404" pitchFamily="49" charset="0"/>
              </a:rPr>
              <a:t>=0.</a:t>
            </a:r>
          </a:p>
          <a:p>
            <a:r>
              <a:rPr lang="en-US" sz="2100" dirty="0">
                <a:solidFill>
                  <a:srgbClr val="70AD47"/>
                </a:solidFill>
                <a:latin typeface="Consolas" panose="020B0609020204030204" pitchFamily="49" charset="0"/>
                <a:cs typeface="Courier New" panose="02070309020205020404" pitchFamily="49" charset="0"/>
              </a:rPr>
              <a:t>Result</a:t>
            </a:r>
            <a:r>
              <a:rPr lang="en-US" sz="2100" dirty="0">
                <a:latin typeface="Consolas" panose="020B0609020204030204" pitchFamily="49" charset="0"/>
                <a:cs typeface="Courier New" panose="02070309020205020404" pitchFamily="49" charset="0"/>
              </a:rPr>
              <a:t> is distance(</a:t>
            </a:r>
            <a:r>
              <a:rPr lang="en-US" sz="2100" dirty="0">
                <a:solidFill>
                  <a:srgbClr val="70AD47"/>
                </a:solidFill>
                <a:latin typeface="Consolas" panose="020B0609020204030204" pitchFamily="49" charset="0"/>
                <a:cs typeface="Courier New" panose="02070309020205020404" pitchFamily="49" charset="0"/>
              </a:rPr>
              <a:t>Arg1</a:t>
            </a:r>
            <a:r>
              <a:rPr lang="en-US" sz="2100" dirty="0">
                <a:latin typeface="Consolas" panose="020B0609020204030204" pitchFamily="49" charset="0"/>
                <a:cs typeface="Courier New" panose="02070309020205020404" pitchFamily="49" charset="0"/>
              </a:rPr>
              <a:t>, </a:t>
            </a:r>
            <a:r>
              <a:rPr lang="en-US" sz="2100" dirty="0">
                <a:solidFill>
                  <a:srgbClr val="70AD47"/>
                </a:solidFill>
                <a:latin typeface="Consolas" panose="020B0609020204030204" pitchFamily="49" charset="0"/>
                <a:cs typeface="Courier New" panose="02070309020205020404" pitchFamily="49" charset="0"/>
              </a:rPr>
              <a:t>Arg2</a:t>
            </a:r>
            <a:r>
              <a:rPr lang="en-US" sz="2100" dirty="0">
                <a:latin typeface="Consolas" panose="020B0609020204030204" pitchFamily="49" charset="0"/>
                <a:cs typeface="Courier New" panose="02070309020205020404" pitchFamily="49" charset="0"/>
              </a:rPr>
              <a:t>) </a:t>
            </a:r>
            <a:r>
              <a:rPr lang="en-US" sz="2100" dirty="0">
                <a:solidFill>
                  <a:srgbClr val="4472C4"/>
                </a:solidFill>
                <a:latin typeface="Consolas" panose="020B0609020204030204" pitchFamily="49" charset="0"/>
                <a:cs typeface="Courier New" panose="02070309020205020404" pitchFamily="49" charset="0"/>
              </a:rPr>
              <a:t>min=</a:t>
            </a:r>
            <a:r>
              <a:rPr lang="en-US" sz="2100" dirty="0">
                <a:solidFill>
                  <a:schemeClr val="accent1"/>
                </a:solidFill>
                <a:latin typeface="Consolas" panose="020B0609020204030204" pitchFamily="49" charset="0"/>
                <a:cs typeface="Courier New" panose="02070309020205020404" pitchFamily="49" charset="0"/>
              </a:rPr>
              <a:t> </a:t>
            </a:r>
            <a:r>
              <a:rPr lang="en-US" sz="2100" dirty="0">
                <a:solidFill>
                  <a:srgbClr val="70AD47"/>
                </a:solidFill>
                <a:latin typeface="Consolas" panose="020B0609020204030204" pitchFamily="49" charset="0"/>
                <a:cs typeface="Courier New" panose="02070309020205020404" pitchFamily="49" charset="0"/>
              </a:rPr>
              <a:t>Result</a:t>
            </a:r>
            <a:r>
              <a:rPr lang="en-US" sz="2100" dirty="0">
                <a:latin typeface="Consolas" panose="020B0609020204030204" pitchFamily="49" charset="0"/>
                <a:cs typeface="Courier New" panose="02070309020205020404" pitchFamily="49" charset="0"/>
              </a:rPr>
              <a:t>=edge(</a:t>
            </a:r>
            <a:r>
              <a:rPr lang="en-US" sz="2100" dirty="0">
                <a:solidFill>
                  <a:schemeClr val="accent6"/>
                </a:solidFill>
                <a:latin typeface="Consolas" panose="020B0609020204030204" pitchFamily="49" charset="0"/>
                <a:cs typeface="Courier New" panose="02070309020205020404" pitchFamily="49" charset="0"/>
              </a:rPr>
              <a:t>Arg2</a:t>
            </a:r>
            <a:r>
              <a:rPr lang="en-US" sz="2100" dirty="0">
                <a:latin typeface="Consolas" panose="020B0609020204030204" pitchFamily="49" charset="0"/>
                <a:cs typeface="Courier New" panose="02070309020205020404" pitchFamily="49" charset="0"/>
              </a:rPr>
              <a:t>, </a:t>
            </a:r>
            <a:r>
              <a:rPr lang="en-US" sz="2100" dirty="0">
                <a:solidFill>
                  <a:schemeClr val="accent6"/>
                </a:solidFill>
                <a:latin typeface="Consolas" panose="020B0609020204030204" pitchFamily="49" charset="0"/>
                <a:cs typeface="Courier New" panose="02070309020205020404" pitchFamily="49" charset="0"/>
              </a:rPr>
              <a:t>Y</a:t>
            </a:r>
            <a:r>
              <a:rPr lang="en-US" sz="2100" dirty="0">
                <a:latin typeface="Consolas" panose="020B0609020204030204" pitchFamily="49" charset="0"/>
                <a:cs typeface="Courier New" panose="02070309020205020404" pitchFamily="49" charset="0"/>
              </a:rPr>
              <a:t>) </a:t>
            </a:r>
            <a:r>
              <a:rPr lang="en-US" sz="2100" dirty="0">
                <a:solidFill>
                  <a:schemeClr val="accent1"/>
                </a:solidFill>
                <a:latin typeface="Consolas" panose="020B0609020204030204" pitchFamily="49" charset="0"/>
                <a:cs typeface="Courier New" panose="02070309020205020404" pitchFamily="49" charset="0"/>
              </a:rPr>
              <a:t>+</a:t>
            </a:r>
            <a:r>
              <a:rPr lang="en-US" sz="2100" dirty="0">
                <a:latin typeface="Consolas" panose="020B0609020204030204" pitchFamily="49" charset="0"/>
                <a:cs typeface="Courier New" panose="02070309020205020404" pitchFamily="49" charset="0"/>
              </a:rPr>
              <a:t> distance(</a:t>
            </a:r>
            <a:r>
              <a:rPr lang="en-US" sz="2100" dirty="0">
                <a:solidFill>
                  <a:srgbClr val="70AD47"/>
                </a:solidFill>
                <a:latin typeface="Consolas" panose="020B0609020204030204" pitchFamily="49" charset="0"/>
                <a:cs typeface="Courier New" panose="02070309020205020404" pitchFamily="49" charset="0"/>
              </a:rPr>
              <a:t>Arg1</a:t>
            </a:r>
            <a:r>
              <a:rPr lang="en-US" sz="2100" dirty="0">
                <a:latin typeface="Consolas" panose="020B0609020204030204" pitchFamily="49" charset="0"/>
                <a:cs typeface="Courier New" panose="02070309020205020404" pitchFamily="49" charset="0"/>
              </a:rPr>
              <a:t>, </a:t>
            </a:r>
            <a:r>
              <a:rPr lang="en-US" sz="2100" dirty="0">
                <a:solidFill>
                  <a:schemeClr val="accent6"/>
                </a:solidFill>
                <a:latin typeface="Consolas" panose="020B0609020204030204" pitchFamily="49" charset="0"/>
                <a:cs typeface="Courier New" panose="02070309020205020404" pitchFamily="49" charset="0"/>
              </a:rPr>
              <a:t>Y</a:t>
            </a:r>
            <a:r>
              <a:rPr lang="en-US" sz="2100" dirty="0">
                <a:latin typeface="Consolas" panose="020B0609020204030204" pitchFamily="49" charset="0"/>
                <a:cs typeface="Courier New" panose="02070309020205020404" pitchFamily="49" charset="0"/>
              </a:rPr>
              <a:t>).</a:t>
            </a:r>
          </a:p>
        </p:txBody>
      </p:sp>
      <p:sp>
        <p:nvSpPr>
          <p:cNvPr id="11" name="TextBox 10">
            <a:extLst>
              <a:ext uri="{FF2B5EF4-FFF2-40B4-BE49-F238E27FC236}">
                <a16:creationId xmlns:a16="http://schemas.microsoft.com/office/drawing/2014/main" id="{84C57952-ED27-4DE1-B022-7DDCFA5E4597}"/>
              </a:ext>
            </a:extLst>
          </p:cNvPr>
          <p:cNvSpPr txBox="1"/>
          <p:nvPr/>
        </p:nvSpPr>
        <p:spPr>
          <a:xfrm>
            <a:off x="731774" y="4985879"/>
            <a:ext cx="11094140" cy="923330"/>
          </a:xfrm>
          <a:prstGeom prst="rect">
            <a:avLst/>
          </a:prstGeom>
          <a:noFill/>
        </p:spPr>
        <p:txBody>
          <a:bodyPr wrap="square">
            <a:spAutoFit/>
          </a:bodyPr>
          <a:lstStyle/>
          <a:p>
            <a:r>
              <a:rPr lang="en-US" err="1">
                <a:latin typeface="Source Code Pro" panose="020B0509030403020204" pitchFamily="49" charset="0"/>
              </a:rPr>
              <a:t>p</a:t>
            </a:r>
            <a:r>
              <a:rPr lang="en-US" sz="1800" err="1">
                <a:latin typeface="Source Code Pro" panose="020B0509030403020204" pitchFamily="49" charset="0"/>
              </a:rPr>
              <a:t>roj</a:t>
            </a:r>
            <a:r>
              <a:rPr lang="en-US" sz="1800">
                <a:latin typeface="Source Code Pro" panose="020B0509030403020204" pitchFamily="49" charset="0"/>
              </a:rPr>
              <a:t>(</a:t>
            </a:r>
            <a:r>
              <a:rPr lang="en-US" sz="1800">
                <a:solidFill>
                  <a:srgbClr val="70AD47"/>
                </a:solidFill>
                <a:latin typeface="Source Code Pro" panose="020B0509030403020204" pitchFamily="49" charset="0"/>
              </a:rPr>
              <a:t>E</a:t>
            </a:r>
            <a:r>
              <a:rPr lang="en-US" sz="1800">
                <a:latin typeface="Source Code Pro" panose="020B0509030403020204" pitchFamily="49" charset="0"/>
              </a:rPr>
              <a:t>, </a:t>
            </a:r>
            <a:r>
              <a:rPr lang="en-US" sz="1800" err="1">
                <a:latin typeface="Source Code Pro" panose="020B0509030403020204" pitchFamily="49" charset="0"/>
              </a:rPr>
              <a:t>proj</a:t>
            </a:r>
            <a:r>
              <a:rPr lang="en-US" sz="1800">
                <a:latin typeface="Source Code Pro" panose="020B0509030403020204" pitchFamily="49" charset="0"/>
              </a:rPr>
              <a:t>(</a:t>
            </a:r>
            <a:r>
              <a:rPr lang="en-US" sz="1800">
                <a:solidFill>
                  <a:srgbClr val="70AD47"/>
                </a:solidFill>
                <a:latin typeface="Source Code Pro" panose="020B0509030403020204" pitchFamily="49" charset="0"/>
              </a:rPr>
              <a:t>D</a:t>
            </a:r>
            <a:r>
              <a:rPr lang="en-US" sz="1800">
                <a:latin typeface="Source Code Pro" panose="020B0509030403020204" pitchFamily="49" charset="0"/>
              </a:rPr>
              <a:t>, </a:t>
            </a:r>
            <a:r>
              <a:rPr lang="en-US" sz="1800" err="1">
                <a:latin typeface="Source Code Pro" panose="020B0509030403020204" pitchFamily="49" charset="0"/>
              </a:rPr>
              <a:t>proj</a:t>
            </a:r>
            <a:r>
              <a:rPr lang="en-US" sz="1800">
                <a:latin typeface="Source Code Pro" panose="020B0509030403020204" pitchFamily="49" charset="0"/>
              </a:rPr>
              <a:t>(</a:t>
            </a:r>
            <a:r>
              <a:rPr lang="en-US" sz="1800">
                <a:solidFill>
                  <a:srgbClr val="70AD47"/>
                </a:solidFill>
                <a:latin typeface="Source Code Pro" panose="020B0509030403020204" pitchFamily="49" charset="0"/>
              </a:rPr>
              <a:t>Y</a:t>
            </a:r>
            <a:r>
              <a:rPr lang="en-US" sz="1800">
                <a:latin typeface="Source Code Pro" panose="020B0509030403020204" pitchFamily="49" charset="0"/>
              </a:rPr>
              <a:t>, </a:t>
            </a:r>
          </a:p>
          <a:p>
            <a:r>
              <a:rPr lang="en-US" sz="1800">
                <a:latin typeface="Source Code Pro" panose="020B0509030403020204" pitchFamily="49" charset="0"/>
              </a:rPr>
              <a:t>(</a:t>
            </a:r>
            <a:r>
              <a:rPr lang="en-US" sz="1800">
                <a:solidFill>
                  <a:srgbClr val="70AD47"/>
                </a:solidFill>
                <a:latin typeface="Source Code Pro" panose="020B0509030403020204" pitchFamily="49" charset="0"/>
              </a:rPr>
              <a:t>E</a:t>
            </a:r>
            <a:r>
              <a:rPr lang="en-US" sz="1800">
                <a:latin typeface="Source Code Pro" panose="020B0509030403020204" pitchFamily="49" charset="0"/>
              </a:rPr>
              <a:t> is edge(</a:t>
            </a:r>
            <a:r>
              <a:rPr lang="en-US" sz="1800">
                <a:solidFill>
                  <a:srgbClr val="70AD47"/>
                </a:solidFill>
                <a:latin typeface="Source Code Pro" panose="020B0509030403020204" pitchFamily="49" charset="0"/>
              </a:rPr>
              <a:t>Arg2</a:t>
            </a:r>
            <a:r>
              <a:rPr lang="en-US" sz="1800">
                <a:latin typeface="Source Code Pro" panose="020B0509030403020204" pitchFamily="49" charset="0"/>
              </a:rPr>
              <a:t>, </a:t>
            </a:r>
            <a:r>
              <a:rPr lang="en-US" sz="1800">
                <a:solidFill>
                  <a:srgbClr val="70AD47"/>
                </a:solidFill>
                <a:latin typeface="Source Code Pro" panose="020B0509030403020204" pitchFamily="49" charset="0"/>
              </a:rPr>
              <a:t>Y</a:t>
            </a:r>
            <a:r>
              <a:rPr lang="en-US" sz="1800">
                <a:latin typeface="Source Code Pro" panose="020B0509030403020204" pitchFamily="49" charset="0"/>
              </a:rPr>
              <a:t>)) </a:t>
            </a:r>
            <a:r>
              <a:rPr lang="en-US" sz="1200">
                <a:latin typeface="Source Code Pro" panose="020B0509030403020204" pitchFamily="49" charset="0"/>
              </a:rPr>
              <a:t>*</a:t>
            </a:r>
            <a:r>
              <a:rPr lang="en-US" sz="1800">
                <a:latin typeface="Source Code Pro" panose="020B0509030403020204" pitchFamily="49" charset="0"/>
              </a:rPr>
              <a:t> (</a:t>
            </a:r>
            <a:r>
              <a:rPr lang="en-US" sz="1800">
                <a:solidFill>
                  <a:srgbClr val="70AD47"/>
                </a:solidFill>
                <a:latin typeface="Source Code Pro" panose="020B0509030403020204" pitchFamily="49" charset="0"/>
              </a:rPr>
              <a:t>D</a:t>
            </a:r>
            <a:r>
              <a:rPr lang="en-US" sz="1800">
                <a:latin typeface="Source Code Pro" panose="020B0509030403020204" pitchFamily="49" charset="0"/>
              </a:rPr>
              <a:t> is distance(</a:t>
            </a:r>
            <a:r>
              <a:rPr lang="en-US" sz="1800">
                <a:solidFill>
                  <a:srgbClr val="70AD47"/>
                </a:solidFill>
                <a:latin typeface="Source Code Pro" panose="020B0509030403020204" pitchFamily="49" charset="0"/>
              </a:rPr>
              <a:t>Arg1</a:t>
            </a:r>
            <a:r>
              <a:rPr lang="en-US" sz="1800">
                <a:latin typeface="Source Code Pro" panose="020B0509030403020204" pitchFamily="49" charset="0"/>
              </a:rPr>
              <a:t>, </a:t>
            </a:r>
            <a:r>
              <a:rPr lang="en-US" sz="1800">
                <a:solidFill>
                  <a:srgbClr val="70AD47"/>
                </a:solidFill>
                <a:latin typeface="Source Code Pro" panose="020B0509030403020204" pitchFamily="49" charset="0"/>
              </a:rPr>
              <a:t>Y</a:t>
            </a:r>
            <a:r>
              <a:rPr lang="en-US" sz="1800">
                <a:latin typeface="Source Code Pro" panose="020B0509030403020204" pitchFamily="49" charset="0"/>
              </a:rPr>
              <a:t>)) </a:t>
            </a:r>
            <a:r>
              <a:rPr lang="en-US" sz="1200">
                <a:latin typeface="Source Code Pro" panose="020B0509030403020204" pitchFamily="49" charset="0"/>
              </a:rPr>
              <a:t>*</a:t>
            </a:r>
            <a:r>
              <a:rPr lang="en-US" sz="1800">
                <a:latin typeface="Source Code Pro" panose="020B0509030403020204" pitchFamily="49" charset="0"/>
              </a:rPr>
              <a:t> </a:t>
            </a:r>
            <a:r>
              <a:rPr lang="en-US" sz="1800" err="1">
                <a:latin typeface="Source Code Pro" panose="020B0509030403020204" pitchFamily="49" charset="0"/>
              </a:rPr>
              <a:t>builtin_plus</a:t>
            </a:r>
            <a:r>
              <a:rPr lang="en-US" sz="1800">
                <a:latin typeface="Source Code Pro" panose="020B0509030403020204" pitchFamily="49" charset="0"/>
              </a:rPr>
              <a:t>(</a:t>
            </a:r>
            <a:r>
              <a:rPr lang="en-US" sz="1800" err="1">
                <a:solidFill>
                  <a:srgbClr val="70AD47"/>
                </a:solidFill>
                <a:latin typeface="Source Code Pro" panose="020B0509030403020204" pitchFamily="49" charset="0"/>
              </a:rPr>
              <a:t>MinInput</a:t>
            </a:r>
            <a:r>
              <a:rPr lang="en-US" sz="1800">
                <a:latin typeface="Source Code Pro" panose="020B0509030403020204" pitchFamily="49" charset="0"/>
              </a:rPr>
              <a:t>, </a:t>
            </a:r>
            <a:r>
              <a:rPr lang="en-US" sz="1800">
                <a:solidFill>
                  <a:srgbClr val="70AD47"/>
                </a:solidFill>
                <a:latin typeface="Source Code Pro" panose="020B0509030403020204" pitchFamily="49" charset="0"/>
              </a:rPr>
              <a:t>E</a:t>
            </a:r>
            <a:r>
              <a:rPr lang="en-US" sz="1800">
                <a:latin typeface="Source Code Pro" panose="020B0509030403020204" pitchFamily="49" charset="0"/>
              </a:rPr>
              <a:t>, </a:t>
            </a:r>
            <a:r>
              <a:rPr lang="en-US" sz="1800">
                <a:solidFill>
                  <a:srgbClr val="70AD47"/>
                </a:solidFill>
                <a:latin typeface="Source Code Pro" panose="020B0509030403020204" pitchFamily="49" charset="0"/>
              </a:rPr>
              <a:t>D</a:t>
            </a:r>
            <a:r>
              <a:rPr lang="en-US" sz="1800">
                <a:latin typeface="Source Code Pro" panose="020B0509030403020204" pitchFamily="49" charset="0"/>
              </a:rPr>
              <a:t>)</a:t>
            </a:r>
          </a:p>
          <a:p>
            <a:r>
              <a:rPr lang="en-US" sz="1800">
                <a:latin typeface="Source Code Pro" panose="020B0509030403020204" pitchFamily="49" charset="0"/>
              </a:rPr>
              <a:t>)))</a:t>
            </a:r>
          </a:p>
        </p:txBody>
      </p:sp>
      <p:sp>
        <p:nvSpPr>
          <p:cNvPr id="13" name="TextBox 12">
            <a:extLst>
              <a:ext uri="{FF2B5EF4-FFF2-40B4-BE49-F238E27FC236}">
                <a16:creationId xmlns:a16="http://schemas.microsoft.com/office/drawing/2014/main" id="{986531E3-8404-41BC-B009-DBDB636A7FBA}"/>
              </a:ext>
            </a:extLst>
          </p:cNvPr>
          <p:cNvSpPr txBox="1"/>
          <p:nvPr/>
        </p:nvSpPr>
        <p:spPr>
          <a:xfrm>
            <a:off x="695352" y="4450473"/>
            <a:ext cx="4224518" cy="369332"/>
          </a:xfrm>
          <a:prstGeom prst="rect">
            <a:avLst/>
          </a:prstGeom>
          <a:noFill/>
        </p:spPr>
        <p:txBody>
          <a:bodyPr wrap="square">
            <a:spAutoFit/>
          </a:bodyPr>
          <a:lstStyle/>
          <a:p>
            <a:r>
              <a:rPr lang="en-US" sz="1800">
                <a:latin typeface="Source Code Pro" panose="020B0509030403020204" pitchFamily="49" charset="0"/>
              </a:rPr>
              <a:t>(</a:t>
            </a:r>
            <a:r>
              <a:rPr lang="en-US" sz="1800">
                <a:solidFill>
                  <a:srgbClr val="70AD47"/>
                </a:solidFill>
                <a:latin typeface="Source Code Pro" panose="020B0509030403020204" pitchFamily="49" charset="0"/>
              </a:rPr>
              <a:t>Arg1</a:t>
            </a:r>
            <a:r>
              <a:rPr lang="en-US" sz="1800">
                <a:latin typeface="Source Code Pro" panose="020B0509030403020204" pitchFamily="49" charset="0"/>
              </a:rPr>
              <a:t>=</a:t>
            </a:r>
            <a:r>
              <a:rPr lang="en-US" sz="1800">
                <a:solidFill>
                  <a:srgbClr val="70AD47"/>
                </a:solidFill>
                <a:latin typeface="Source Code Pro" panose="020B0509030403020204" pitchFamily="49" charset="0"/>
              </a:rPr>
              <a:t>Arg2</a:t>
            </a:r>
            <a:r>
              <a:rPr lang="en-US" sz="1800">
                <a:latin typeface="Source Code Pro" panose="020B0509030403020204" pitchFamily="49" charset="0"/>
              </a:rPr>
              <a:t>) </a:t>
            </a:r>
            <a:r>
              <a:rPr lang="en-US" sz="1200">
                <a:latin typeface="Source Code Pro" panose="020B0509030403020204" pitchFamily="49" charset="0"/>
              </a:rPr>
              <a:t>*</a:t>
            </a:r>
            <a:r>
              <a:rPr lang="en-US" sz="1800">
                <a:latin typeface="Source Code Pro" panose="020B0509030403020204" pitchFamily="49" charset="0"/>
              </a:rPr>
              <a:t> (</a:t>
            </a:r>
            <a:r>
              <a:rPr lang="en-US" sz="1800" err="1">
                <a:solidFill>
                  <a:srgbClr val="70AD47"/>
                </a:solidFill>
                <a:latin typeface="Source Code Pro" panose="020B0509030403020204" pitchFamily="49" charset="0"/>
              </a:rPr>
              <a:t>MinInput</a:t>
            </a:r>
            <a:r>
              <a:rPr lang="en-US" sz="1800">
                <a:latin typeface="Source Code Pro" panose="020B0509030403020204" pitchFamily="49" charset="0"/>
              </a:rPr>
              <a:t>=0)</a:t>
            </a:r>
          </a:p>
        </p:txBody>
      </p:sp>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701EEC6E-83AB-4BD0-9C9D-2CA4A421C707}"/>
                  </a:ext>
                </a:extLst>
              </p:cNvPr>
              <p:cNvSpPr txBox="1"/>
              <p:nvPr/>
            </p:nvSpPr>
            <p:spPr>
              <a:xfrm>
                <a:off x="3535158" y="5201323"/>
                <a:ext cx="411972" cy="70788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800" b="0" i="1" smtClean="0">
                          <a:latin typeface="Cambria Math" panose="02040503050406030204" pitchFamily="18" charset="0"/>
                        </a:rPr>
                        <m:t>∩</m:t>
                      </m:r>
                    </m:oMath>
                  </m:oMathPara>
                </a14:m>
                <a:endParaRPr lang="en-US" sz="2800" b="0"/>
              </a:p>
              <a:p>
                <a:endParaRPr lang="en-US"/>
              </a:p>
            </p:txBody>
          </p:sp>
        </mc:Choice>
        <mc:Fallback xmlns="">
          <p:sp>
            <p:nvSpPr>
              <p:cNvPr id="14" name="TextBox 13">
                <a:extLst>
                  <a:ext uri="{FF2B5EF4-FFF2-40B4-BE49-F238E27FC236}">
                    <a16:creationId xmlns:a16="http://schemas.microsoft.com/office/drawing/2014/main" id="{701EEC6E-83AB-4BD0-9C9D-2CA4A421C707}"/>
                  </a:ext>
                </a:extLst>
              </p:cNvPr>
              <p:cNvSpPr txBox="1">
                <a:spLocks noRot="1" noChangeAspect="1" noMove="1" noResize="1" noEditPoints="1" noAdjustHandles="1" noChangeArrowheads="1" noChangeShapeType="1" noTextEdit="1"/>
              </p:cNvSpPr>
              <p:nvPr/>
            </p:nvSpPr>
            <p:spPr>
              <a:xfrm>
                <a:off x="3535158" y="5201323"/>
                <a:ext cx="411972" cy="707886"/>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6A8FE287-BBCB-4D33-AFD5-0A990131EEB2}"/>
                  </a:ext>
                </a:extLst>
              </p:cNvPr>
              <p:cNvSpPr txBox="1"/>
              <p:nvPr/>
            </p:nvSpPr>
            <p:spPr>
              <a:xfrm>
                <a:off x="7171224" y="5201323"/>
                <a:ext cx="411972" cy="70788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800" b="0" i="1" smtClean="0">
                          <a:latin typeface="Cambria Math" panose="02040503050406030204" pitchFamily="18" charset="0"/>
                        </a:rPr>
                        <m:t>∩</m:t>
                      </m:r>
                    </m:oMath>
                  </m:oMathPara>
                </a14:m>
                <a:endParaRPr lang="en-US" sz="2800" b="0"/>
              </a:p>
              <a:p>
                <a:endParaRPr lang="en-US"/>
              </a:p>
            </p:txBody>
          </p:sp>
        </mc:Choice>
        <mc:Fallback xmlns="">
          <p:sp>
            <p:nvSpPr>
              <p:cNvPr id="16" name="TextBox 15">
                <a:extLst>
                  <a:ext uri="{FF2B5EF4-FFF2-40B4-BE49-F238E27FC236}">
                    <a16:creationId xmlns:a16="http://schemas.microsoft.com/office/drawing/2014/main" id="{6A8FE287-BBCB-4D33-AFD5-0A990131EEB2}"/>
                  </a:ext>
                </a:extLst>
              </p:cNvPr>
              <p:cNvSpPr txBox="1">
                <a:spLocks noRot="1" noChangeAspect="1" noMove="1" noResize="1" noEditPoints="1" noAdjustHandles="1" noChangeArrowheads="1" noChangeShapeType="1" noTextEdit="1"/>
              </p:cNvSpPr>
              <p:nvPr/>
            </p:nvSpPr>
            <p:spPr>
              <a:xfrm>
                <a:off x="7171224" y="5201323"/>
                <a:ext cx="411972" cy="707886"/>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F1240D45-E142-4DE1-9E5F-D5D8280FADC6}"/>
                  </a:ext>
                </a:extLst>
              </p:cNvPr>
              <p:cNvSpPr txBox="1"/>
              <p:nvPr/>
            </p:nvSpPr>
            <p:spPr>
              <a:xfrm>
                <a:off x="2271232" y="4368362"/>
                <a:ext cx="411972" cy="70788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800" b="0" i="1" smtClean="0">
                          <a:latin typeface="Cambria Math" panose="02040503050406030204" pitchFamily="18" charset="0"/>
                        </a:rPr>
                        <m:t>∩</m:t>
                      </m:r>
                    </m:oMath>
                  </m:oMathPara>
                </a14:m>
                <a:endParaRPr lang="en-US" sz="2800" b="0"/>
              </a:p>
              <a:p>
                <a:endParaRPr lang="en-US"/>
              </a:p>
            </p:txBody>
          </p:sp>
        </mc:Choice>
        <mc:Fallback xmlns="">
          <p:sp>
            <p:nvSpPr>
              <p:cNvPr id="18" name="TextBox 17">
                <a:extLst>
                  <a:ext uri="{FF2B5EF4-FFF2-40B4-BE49-F238E27FC236}">
                    <a16:creationId xmlns:a16="http://schemas.microsoft.com/office/drawing/2014/main" id="{F1240D45-E142-4DE1-9E5F-D5D8280FADC6}"/>
                  </a:ext>
                </a:extLst>
              </p:cNvPr>
              <p:cNvSpPr txBox="1">
                <a:spLocks noRot="1" noChangeAspect="1" noMove="1" noResize="1" noEditPoints="1" noAdjustHandles="1" noChangeArrowheads="1" noChangeShapeType="1" noTextEdit="1"/>
              </p:cNvSpPr>
              <p:nvPr/>
            </p:nvSpPr>
            <p:spPr>
              <a:xfrm>
                <a:off x="2271232" y="4368362"/>
                <a:ext cx="411972" cy="707886"/>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8830BD0A-7AAE-4112-A391-A6AE09B49391}"/>
                  </a:ext>
                </a:extLst>
              </p:cNvPr>
              <p:cNvSpPr txBox="1"/>
              <p:nvPr/>
            </p:nvSpPr>
            <p:spPr>
              <a:xfrm>
                <a:off x="621098" y="4387332"/>
                <a:ext cx="3805529" cy="46166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3000" b="0" i="1" smtClean="0">
                          <a:latin typeface="Cambria Math" panose="02040503050406030204" pitchFamily="18" charset="0"/>
                        </a:rPr>
                        <m:t>(                                        )</m:t>
                      </m:r>
                    </m:oMath>
                  </m:oMathPara>
                </a14:m>
                <a:endParaRPr lang="en-US" sz="3000"/>
              </a:p>
            </p:txBody>
          </p:sp>
        </mc:Choice>
        <mc:Fallback xmlns="">
          <p:sp>
            <p:nvSpPr>
              <p:cNvPr id="19" name="TextBox 18">
                <a:extLst>
                  <a:ext uri="{FF2B5EF4-FFF2-40B4-BE49-F238E27FC236}">
                    <a16:creationId xmlns:a16="http://schemas.microsoft.com/office/drawing/2014/main" id="{8830BD0A-7AAE-4112-A391-A6AE09B49391}"/>
                  </a:ext>
                </a:extLst>
              </p:cNvPr>
              <p:cNvSpPr txBox="1">
                <a:spLocks noRot="1" noChangeAspect="1" noMove="1" noResize="1" noEditPoints="1" noAdjustHandles="1" noChangeArrowheads="1" noChangeShapeType="1" noTextEdit="1"/>
              </p:cNvSpPr>
              <p:nvPr/>
            </p:nvSpPr>
            <p:spPr>
              <a:xfrm>
                <a:off x="621098" y="4387332"/>
                <a:ext cx="3805529" cy="461665"/>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0" name="TextBox 19">
                <a:extLst>
                  <a:ext uri="{FF2B5EF4-FFF2-40B4-BE49-F238E27FC236}">
                    <a16:creationId xmlns:a16="http://schemas.microsoft.com/office/drawing/2014/main" id="{A5E4C4DA-9734-488D-B846-4EEE4D2A9A82}"/>
                  </a:ext>
                </a:extLst>
              </p:cNvPr>
              <p:cNvSpPr txBox="1"/>
              <p:nvPr/>
            </p:nvSpPr>
            <p:spPr>
              <a:xfrm>
                <a:off x="98337" y="4765694"/>
                <a:ext cx="11934356" cy="123110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8000" b="0" i="1" smtClean="0">
                          <a:latin typeface="Cambria Math" panose="02040503050406030204" pitchFamily="18" charset="0"/>
                        </a:rPr>
                        <m:t>(                                               )</m:t>
                      </m:r>
                    </m:oMath>
                  </m:oMathPara>
                </a14:m>
                <a:endParaRPr lang="en-US" sz="8000" dirty="0"/>
              </a:p>
            </p:txBody>
          </p:sp>
        </mc:Choice>
        <mc:Fallback xmlns="">
          <p:sp>
            <p:nvSpPr>
              <p:cNvPr id="20" name="TextBox 19">
                <a:extLst>
                  <a:ext uri="{FF2B5EF4-FFF2-40B4-BE49-F238E27FC236}">
                    <a16:creationId xmlns:a16="http://schemas.microsoft.com/office/drawing/2014/main" id="{A5E4C4DA-9734-488D-B846-4EEE4D2A9A82}"/>
                  </a:ext>
                </a:extLst>
              </p:cNvPr>
              <p:cNvSpPr txBox="1">
                <a:spLocks noRot="1" noChangeAspect="1" noMove="1" noResize="1" noEditPoints="1" noAdjustHandles="1" noChangeArrowheads="1" noChangeShapeType="1" noTextEdit="1"/>
              </p:cNvSpPr>
              <p:nvPr/>
            </p:nvSpPr>
            <p:spPr>
              <a:xfrm>
                <a:off x="98337" y="4765694"/>
                <a:ext cx="11934356" cy="1231106"/>
              </a:xfrm>
              <a:prstGeom prst="rect">
                <a:avLst/>
              </a:prstGeom>
              <a:blipFill>
                <a:blip r:embed="rId7"/>
                <a:stretch>
                  <a:fillRect/>
                </a:stretch>
              </a:blipFill>
            </p:spPr>
            <p:txBody>
              <a:bodyPr/>
              <a:lstStyle/>
              <a:p>
                <a:r>
                  <a:rPr lang="en-US">
                    <a:noFill/>
                  </a:rPr>
                  <a:t> </a:t>
                </a:r>
              </a:p>
            </p:txBody>
          </p:sp>
        </mc:Fallback>
      </mc:AlternateContent>
      <p:grpSp>
        <p:nvGrpSpPr>
          <p:cNvPr id="23" name="Group 22">
            <a:extLst>
              <a:ext uri="{FF2B5EF4-FFF2-40B4-BE49-F238E27FC236}">
                <a16:creationId xmlns:a16="http://schemas.microsoft.com/office/drawing/2014/main" id="{070D024B-0D5B-483D-BCF0-E9F82AF41F24}"/>
              </a:ext>
            </a:extLst>
          </p:cNvPr>
          <p:cNvGrpSpPr/>
          <p:nvPr/>
        </p:nvGrpSpPr>
        <p:grpSpPr>
          <a:xfrm>
            <a:off x="4391556" y="4437080"/>
            <a:ext cx="661236" cy="430887"/>
            <a:chOff x="3993985" y="3606073"/>
            <a:chExt cx="661236" cy="430887"/>
          </a:xfrm>
        </p:grpSpPr>
        <mc:AlternateContent xmlns:mc="http://schemas.openxmlformats.org/markup-compatibility/2006" xmlns:a14="http://schemas.microsoft.com/office/drawing/2010/main">
          <mc:Choice Requires="a14">
            <p:sp>
              <p:nvSpPr>
                <p:cNvPr id="21" name="TextBox 20">
                  <a:extLst>
                    <a:ext uri="{FF2B5EF4-FFF2-40B4-BE49-F238E27FC236}">
                      <a16:creationId xmlns:a16="http://schemas.microsoft.com/office/drawing/2014/main" id="{193C3DCA-0247-4372-93C4-B661384C5DB1}"/>
                    </a:ext>
                  </a:extLst>
                </p:cNvPr>
                <p:cNvSpPr txBox="1"/>
                <p:nvPr/>
              </p:nvSpPr>
              <p:spPr>
                <a:xfrm>
                  <a:off x="3993985" y="3606073"/>
                  <a:ext cx="327013"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800" b="0" i="1" smtClean="0">
                            <a:latin typeface="Cambria Math" panose="02040503050406030204" pitchFamily="18" charset="0"/>
                          </a:rPr>
                          <m:t>∪</m:t>
                        </m:r>
                      </m:oMath>
                    </m:oMathPara>
                  </a14:m>
                  <a:endParaRPr lang="en-US" sz="2800" b="0"/>
                </a:p>
              </p:txBody>
            </p:sp>
          </mc:Choice>
          <mc:Fallback xmlns="">
            <p:sp>
              <p:nvSpPr>
                <p:cNvPr id="21" name="TextBox 20">
                  <a:extLst>
                    <a:ext uri="{FF2B5EF4-FFF2-40B4-BE49-F238E27FC236}">
                      <a16:creationId xmlns:a16="http://schemas.microsoft.com/office/drawing/2014/main" id="{193C3DCA-0247-4372-93C4-B661384C5DB1}"/>
                    </a:ext>
                  </a:extLst>
                </p:cNvPr>
                <p:cNvSpPr txBox="1">
                  <a:spLocks noRot="1" noChangeAspect="1" noMove="1" noResize="1" noEditPoints="1" noAdjustHandles="1" noChangeArrowheads="1" noChangeShapeType="1" noTextEdit="1"/>
                </p:cNvSpPr>
                <p:nvPr/>
              </p:nvSpPr>
              <p:spPr>
                <a:xfrm>
                  <a:off x="3993985" y="3606073"/>
                  <a:ext cx="327013" cy="430887"/>
                </a:xfrm>
                <a:prstGeom prst="rect">
                  <a:avLst/>
                </a:prstGeom>
                <a:blipFill>
                  <a:blip r:embed="rId8"/>
                  <a:stretch>
                    <a:fillRect/>
                  </a:stretch>
                </a:blipFill>
              </p:spPr>
              <p:txBody>
                <a:bodyPr/>
                <a:lstStyle/>
                <a:p>
                  <a:r>
                    <a:rPr lang="en-US">
                      <a:noFill/>
                    </a:rPr>
                    <a:t> </a:t>
                  </a:r>
                </a:p>
              </p:txBody>
            </p:sp>
          </mc:Fallback>
        </mc:AlternateContent>
        <p:sp>
          <p:nvSpPr>
            <p:cNvPr id="22" name="TextBox 21">
              <a:extLst>
                <a:ext uri="{FF2B5EF4-FFF2-40B4-BE49-F238E27FC236}">
                  <a16:creationId xmlns:a16="http://schemas.microsoft.com/office/drawing/2014/main" id="{DD8E759A-F534-477C-B367-8736E6CB6504}"/>
                </a:ext>
              </a:extLst>
            </p:cNvPr>
            <p:cNvSpPr txBox="1"/>
            <p:nvPr/>
          </p:nvSpPr>
          <p:spPr>
            <a:xfrm>
              <a:off x="4014147" y="3677098"/>
              <a:ext cx="641074" cy="276999"/>
            </a:xfrm>
            <a:prstGeom prst="rect">
              <a:avLst/>
            </a:prstGeom>
            <a:noFill/>
          </p:spPr>
          <p:txBody>
            <a:bodyPr wrap="square" rtlCol="0">
              <a:spAutoFit/>
            </a:bodyPr>
            <a:lstStyle/>
            <a:p>
              <a:r>
                <a:rPr lang="en-US" sz="1200">
                  <a:latin typeface="Source Code Pro" panose="020B0509030403020204" pitchFamily="49" charset="0"/>
                </a:rPr>
                <a:t>+</a:t>
              </a:r>
            </a:p>
          </p:txBody>
        </p:sp>
      </p:grpSp>
      <p:sp>
        <p:nvSpPr>
          <p:cNvPr id="24" name="TextBox 23">
            <a:extLst>
              <a:ext uri="{FF2B5EF4-FFF2-40B4-BE49-F238E27FC236}">
                <a16:creationId xmlns:a16="http://schemas.microsoft.com/office/drawing/2014/main" id="{0A12A56D-DECE-4E41-8F4B-B4C19869C0CD}"/>
              </a:ext>
            </a:extLst>
          </p:cNvPr>
          <p:cNvSpPr txBox="1"/>
          <p:nvPr/>
        </p:nvSpPr>
        <p:spPr>
          <a:xfrm>
            <a:off x="282872" y="3802557"/>
            <a:ext cx="4964596" cy="584775"/>
          </a:xfrm>
          <a:prstGeom prst="rect">
            <a:avLst/>
          </a:prstGeom>
          <a:noFill/>
        </p:spPr>
        <p:txBody>
          <a:bodyPr wrap="square" rtlCol="0">
            <a:spAutoFit/>
          </a:bodyPr>
          <a:lstStyle/>
          <a:p>
            <a:r>
              <a:rPr lang="en-US" sz="3200" b="1" dirty="0">
                <a:latin typeface="Source Code Pro" panose="020B0509030403020204" pitchFamily="49" charset="0"/>
              </a:rPr>
              <a:t>(</a:t>
            </a:r>
            <a:r>
              <a:rPr lang="en-US" sz="2400" dirty="0">
                <a:solidFill>
                  <a:srgbClr val="70AD47"/>
                </a:solidFill>
                <a:latin typeface="Source Code Pro" panose="020B0509030403020204" pitchFamily="49" charset="0"/>
              </a:rPr>
              <a:t>Result</a:t>
            </a:r>
            <a:r>
              <a:rPr lang="en-US" sz="2400" dirty="0">
                <a:latin typeface="Source Code Pro" panose="020B0509030403020204" pitchFamily="49" charset="0"/>
              </a:rPr>
              <a:t>=min</a:t>
            </a:r>
            <a:r>
              <a:rPr lang="en-US" sz="3200" b="1" dirty="0">
                <a:latin typeface="Source Code Pro" panose="020B0509030403020204" pitchFamily="49" charset="0"/>
              </a:rPr>
              <a:t>(</a:t>
            </a:r>
            <a:r>
              <a:rPr lang="en-US" sz="2400" dirty="0" err="1">
                <a:solidFill>
                  <a:srgbClr val="70AD47"/>
                </a:solidFill>
                <a:latin typeface="Source Code Pro" panose="020B0509030403020204" pitchFamily="49" charset="0"/>
              </a:rPr>
              <a:t>MinInput</a:t>
            </a:r>
            <a:r>
              <a:rPr lang="en-US" sz="2400" dirty="0">
                <a:latin typeface="Source Code Pro" panose="020B0509030403020204" pitchFamily="49" charset="0"/>
              </a:rPr>
              <a:t>, </a:t>
            </a:r>
          </a:p>
        </p:txBody>
      </p:sp>
      <p:sp>
        <p:nvSpPr>
          <p:cNvPr id="25" name="TextBox 24">
            <a:extLst>
              <a:ext uri="{FF2B5EF4-FFF2-40B4-BE49-F238E27FC236}">
                <a16:creationId xmlns:a16="http://schemas.microsoft.com/office/drawing/2014/main" id="{4FE10556-DA54-4A6F-AEF1-323ABBB59E0F}"/>
              </a:ext>
            </a:extLst>
          </p:cNvPr>
          <p:cNvSpPr txBox="1"/>
          <p:nvPr/>
        </p:nvSpPr>
        <p:spPr>
          <a:xfrm>
            <a:off x="5940521" y="5861974"/>
            <a:ext cx="1461053" cy="784830"/>
          </a:xfrm>
          <a:prstGeom prst="rect">
            <a:avLst/>
          </a:prstGeom>
          <a:noFill/>
        </p:spPr>
        <p:txBody>
          <a:bodyPr wrap="square" rtlCol="0">
            <a:spAutoFit/>
          </a:bodyPr>
          <a:lstStyle/>
          <a:p>
            <a:r>
              <a:rPr lang="en-US" sz="4500" b="1" dirty="0">
                <a:latin typeface="Source Code Pro" panose="020B0509030403020204" pitchFamily="49" charset="0"/>
              </a:rPr>
              <a:t>))</a:t>
            </a:r>
          </a:p>
        </p:txBody>
      </p:sp>
      <p:sp>
        <p:nvSpPr>
          <p:cNvPr id="3" name="Speech Bubble: Oval 2">
            <a:extLst>
              <a:ext uri="{FF2B5EF4-FFF2-40B4-BE49-F238E27FC236}">
                <a16:creationId xmlns:a16="http://schemas.microsoft.com/office/drawing/2014/main" id="{B4E10D99-8ECF-4B85-81DB-16CAFD1B6806}"/>
              </a:ext>
            </a:extLst>
          </p:cNvPr>
          <p:cNvSpPr/>
          <p:nvPr/>
        </p:nvSpPr>
        <p:spPr>
          <a:xfrm>
            <a:off x="5848350" y="3352495"/>
            <a:ext cx="4224517" cy="1339037"/>
          </a:xfrm>
          <a:prstGeom prst="wedgeEllipseCallout">
            <a:avLst>
              <a:gd name="adj1" fmla="val -17949"/>
              <a:gd name="adj2" fmla="val 4329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The complete distance rule as a R-expr</a:t>
            </a:r>
          </a:p>
        </p:txBody>
      </p:sp>
    </p:spTree>
    <p:extLst>
      <p:ext uri="{BB962C8B-B14F-4D97-AF65-F5344CB8AC3E}">
        <p14:creationId xmlns:p14="http://schemas.microsoft.com/office/powerpoint/2010/main" val="3491573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8"/>
                                        </p:tgtEl>
                                        <p:attrNameLst>
                                          <p:attrName>style.visibility</p:attrName>
                                        </p:attrNameLst>
                                      </p:cBhvr>
                                      <p:to>
                                        <p:strVal val="visible"/>
                                      </p:to>
                                    </p:set>
                                    <p:animEffect transition="in" filter="fade">
                                      <p:cBhvr>
                                        <p:cTn id="20" dur="500"/>
                                        <p:tgtEl>
                                          <p:spTgt spid="18"/>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500"/>
                                        <p:tgtEl>
                                          <p:spTgt spid="11"/>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fade">
                                      <p:cBhvr>
                                        <p:cTn id="28" dur="500"/>
                                        <p:tgtEl>
                                          <p:spTgt spid="14"/>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fade">
                                      <p:cBhvr>
                                        <p:cTn id="31" dur="500"/>
                                        <p:tgtEl>
                                          <p:spTgt spid="16"/>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23"/>
                                        </p:tgtEl>
                                        <p:attrNameLst>
                                          <p:attrName>style.visibility</p:attrName>
                                        </p:attrNameLst>
                                      </p:cBhvr>
                                      <p:to>
                                        <p:strVal val="visible"/>
                                      </p:to>
                                    </p:set>
                                    <p:animEffect transition="in" filter="fade">
                                      <p:cBhvr>
                                        <p:cTn id="36" dur="500"/>
                                        <p:tgtEl>
                                          <p:spTgt spid="23"/>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9"/>
                                        </p:tgtEl>
                                        <p:attrNameLst>
                                          <p:attrName>style.visibility</p:attrName>
                                        </p:attrNameLst>
                                      </p:cBhvr>
                                      <p:to>
                                        <p:strVal val="visible"/>
                                      </p:to>
                                    </p:set>
                                    <p:animEffect transition="in" filter="fade">
                                      <p:cBhvr>
                                        <p:cTn id="39" dur="500"/>
                                        <p:tgtEl>
                                          <p:spTgt spid="19"/>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fade">
                                      <p:cBhvr>
                                        <p:cTn id="42" dur="500"/>
                                        <p:tgtEl>
                                          <p:spTgt spid="20"/>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fade">
                                      <p:cBhvr>
                                        <p:cTn id="47" dur="500"/>
                                        <p:tgtEl>
                                          <p:spTgt spid="24"/>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25"/>
                                        </p:tgtEl>
                                        <p:attrNameLst>
                                          <p:attrName>style.visibility</p:attrName>
                                        </p:attrNameLst>
                                      </p:cBhvr>
                                      <p:to>
                                        <p:strVal val="visible"/>
                                      </p:to>
                                    </p:set>
                                    <p:animEffect transition="in" filter="fade">
                                      <p:cBhvr>
                                        <p:cTn id="50" dur="500"/>
                                        <p:tgtEl>
                                          <p:spTgt spid="25"/>
                                        </p:tgtEl>
                                      </p:cBhvr>
                                    </p:animEffect>
                                  </p:childTnLst>
                                </p:cTn>
                              </p:par>
                            </p:childTnLst>
                          </p:cTn>
                        </p:par>
                        <p:par>
                          <p:cTn id="51" fill="hold">
                            <p:stCondLst>
                              <p:cond delay="500"/>
                            </p:stCondLst>
                            <p:childTnLst>
                              <p:par>
                                <p:cTn id="52" presetID="10" presetClass="entr" presetSubtype="0" fill="hold" grpId="0" nodeType="afterEffect">
                                  <p:stCondLst>
                                    <p:cond delay="0"/>
                                  </p:stCondLst>
                                  <p:childTnLst>
                                    <p:set>
                                      <p:cBhvr>
                                        <p:cTn id="53" dur="1" fill="hold">
                                          <p:stCondLst>
                                            <p:cond delay="0"/>
                                          </p:stCondLst>
                                        </p:cTn>
                                        <p:tgtEl>
                                          <p:spTgt spid="3"/>
                                        </p:tgtEl>
                                        <p:attrNameLst>
                                          <p:attrName>style.visibility</p:attrName>
                                        </p:attrNameLst>
                                      </p:cBhvr>
                                      <p:to>
                                        <p:strVal val="visible"/>
                                      </p:to>
                                    </p:set>
                                    <p:animEffect transition="in" filter="fade">
                                      <p:cBhvr>
                                        <p:cTn id="5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P spid="11" grpId="0"/>
      <p:bldP spid="13" grpId="0"/>
      <p:bldP spid="14" grpId="0"/>
      <p:bldP spid="16" grpId="0"/>
      <p:bldP spid="18" grpId="0"/>
      <p:bldP spid="19" grpId="0"/>
      <p:bldP spid="20" grpId="0"/>
      <p:bldP spid="24" grpId="0"/>
      <p:bldP spid="25" grpId="0"/>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38B07-FABC-4CAF-A8D2-C426DAE6AE2B}"/>
              </a:ext>
            </a:extLst>
          </p:cNvPr>
          <p:cNvSpPr>
            <a:spLocks noGrp="1"/>
          </p:cNvSpPr>
          <p:nvPr>
            <p:ph type="title"/>
          </p:nvPr>
        </p:nvSpPr>
        <p:spPr/>
        <p:txBody>
          <a:bodyPr/>
          <a:lstStyle/>
          <a:p>
            <a:pPr algn="ctr"/>
            <a:r>
              <a:rPr lang="en-US" dirty="0"/>
              <a:t>Manipulating R-</a:t>
            </a:r>
            <a:r>
              <a:rPr lang="en-US" dirty="0" err="1"/>
              <a:t>exprs</a:t>
            </a:r>
            <a:r>
              <a:rPr lang="en-US" dirty="0"/>
              <a:t> via Rewrites</a:t>
            </a:r>
          </a:p>
        </p:txBody>
      </p:sp>
      <p:sp>
        <p:nvSpPr>
          <p:cNvPr id="3" name="Content Placeholder 2">
            <a:extLst>
              <a:ext uri="{FF2B5EF4-FFF2-40B4-BE49-F238E27FC236}">
                <a16:creationId xmlns:a16="http://schemas.microsoft.com/office/drawing/2014/main" id="{DB519DCB-E371-46F8-86DC-8D6CA7C3F156}"/>
              </a:ext>
            </a:extLst>
          </p:cNvPr>
          <p:cNvSpPr>
            <a:spLocks noGrp="1"/>
          </p:cNvSpPr>
          <p:nvPr>
            <p:ph idx="1"/>
          </p:nvPr>
        </p:nvSpPr>
        <p:spPr/>
        <p:txBody>
          <a:bodyPr>
            <a:normAutofit/>
          </a:bodyPr>
          <a:lstStyle/>
          <a:p>
            <a:r>
              <a:rPr lang="en-US" dirty="0"/>
              <a:t>A series of </a:t>
            </a:r>
            <a:r>
              <a:rPr lang="en-US" i="1" dirty="0"/>
              <a:t>semantic preserving</a:t>
            </a:r>
            <a:r>
              <a:rPr lang="en-US" dirty="0"/>
              <a:t> rewrites which attempt to </a:t>
            </a:r>
            <a:r>
              <a:rPr lang="en-US" i="1" dirty="0"/>
              <a:t>simplify</a:t>
            </a:r>
            <a:r>
              <a:rPr lang="en-US" dirty="0"/>
              <a:t> the expression</a:t>
            </a:r>
          </a:p>
          <a:p>
            <a:pPr lvl="1"/>
            <a:r>
              <a:rPr lang="en-US" dirty="0"/>
              <a:t>Look for a sub-R-expr which can be rewritten to be simpler, do so!</a:t>
            </a:r>
          </a:p>
          <a:p>
            <a:r>
              <a:rPr lang="en-US" dirty="0"/>
              <a:t>Non-deterministic: Any order of rewrites is acceptable</a:t>
            </a:r>
          </a:p>
          <a:p>
            <a:pPr lvl="1"/>
            <a:r>
              <a:rPr lang="en-US" dirty="0"/>
              <a:t>Requires searching through the entire R-expr to identify what can be rewritten/run</a:t>
            </a:r>
          </a:p>
          <a:p>
            <a:r>
              <a:rPr lang="en-US" dirty="0"/>
              <a:t>Fair rewrites: non-normal form sub-expression are eventually rewritten</a:t>
            </a:r>
          </a:p>
          <a:p>
            <a:pPr lvl="1"/>
            <a:r>
              <a:rPr lang="en-US" dirty="0"/>
              <a:t>Important in the case of recursive programs</a:t>
            </a:r>
          </a:p>
          <a:p>
            <a:r>
              <a:rPr lang="en-US" dirty="0"/>
              <a:t>Core rewrites are presented in the paper</a:t>
            </a:r>
          </a:p>
        </p:txBody>
      </p:sp>
      <p:sp>
        <p:nvSpPr>
          <p:cNvPr id="4" name="Slide Number Placeholder 3">
            <a:extLst>
              <a:ext uri="{FF2B5EF4-FFF2-40B4-BE49-F238E27FC236}">
                <a16:creationId xmlns:a16="http://schemas.microsoft.com/office/drawing/2014/main" id="{730B6DD0-DADF-4A2E-81AA-442B77B02DD0}"/>
              </a:ext>
            </a:extLst>
          </p:cNvPr>
          <p:cNvSpPr>
            <a:spLocks noGrp="1"/>
          </p:cNvSpPr>
          <p:nvPr>
            <p:ph type="sldNum" sz="quarter" idx="12"/>
          </p:nvPr>
        </p:nvSpPr>
        <p:spPr/>
        <p:txBody>
          <a:bodyPr/>
          <a:lstStyle/>
          <a:p>
            <a:fld id="{3621B4CF-3BF2-4D07-85C3-ECAFBC7B28BE}" type="slidenum">
              <a:rPr lang="en-US" smtClean="0"/>
              <a:pPr/>
              <a:t>11</a:t>
            </a:fld>
            <a:endParaRPr lang="en-US" sz="1800"/>
          </a:p>
        </p:txBody>
      </p:sp>
    </p:spTree>
    <p:extLst>
      <p:ext uri="{BB962C8B-B14F-4D97-AF65-F5344CB8AC3E}">
        <p14:creationId xmlns:p14="http://schemas.microsoft.com/office/powerpoint/2010/main" val="1963410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1EE57-1698-4632-AB74-6C43AEB95B60}"/>
              </a:ext>
            </a:extLst>
          </p:cNvPr>
          <p:cNvSpPr>
            <a:spLocks noGrp="1"/>
          </p:cNvSpPr>
          <p:nvPr>
            <p:ph type="title"/>
          </p:nvPr>
        </p:nvSpPr>
        <p:spPr/>
        <p:txBody>
          <a:bodyPr/>
          <a:lstStyle/>
          <a:p>
            <a:pPr algn="ctr"/>
            <a:r>
              <a:rPr lang="en-US" dirty="0"/>
              <a:t>R-expr Rewrites—Built-ins</a:t>
            </a:r>
          </a:p>
        </p:txBody>
      </p:sp>
      <p:sp>
        <p:nvSpPr>
          <p:cNvPr id="4" name="Slide Number Placeholder 3">
            <a:extLst>
              <a:ext uri="{FF2B5EF4-FFF2-40B4-BE49-F238E27FC236}">
                <a16:creationId xmlns:a16="http://schemas.microsoft.com/office/drawing/2014/main" id="{3A0AC894-C5C5-4DED-811B-9D08CB392926}"/>
              </a:ext>
            </a:extLst>
          </p:cNvPr>
          <p:cNvSpPr>
            <a:spLocks noGrp="1"/>
          </p:cNvSpPr>
          <p:nvPr>
            <p:ph type="sldNum" sz="quarter" idx="12"/>
          </p:nvPr>
        </p:nvSpPr>
        <p:spPr/>
        <p:txBody>
          <a:bodyPr/>
          <a:lstStyle/>
          <a:p>
            <a:fld id="{3621B4CF-3BF2-4D07-85C3-ECAFBC7B28BE}" type="slidenum">
              <a:rPr lang="en-US" smtClean="0"/>
              <a:pPr/>
              <a:t>12</a:t>
            </a:fld>
            <a:endParaRPr lang="en-US" sz="1800" dirty="0"/>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4051FCC9-7DD6-4CDB-9C4E-FC1170D8D882}"/>
                  </a:ext>
                </a:extLst>
              </p:cNvPr>
              <p:cNvSpPr txBox="1"/>
              <p:nvPr/>
            </p:nvSpPr>
            <p:spPr>
              <a:xfrm>
                <a:off x="419070" y="2435437"/>
                <a:ext cx="5486402" cy="461665"/>
              </a:xfrm>
              <a:prstGeom prst="rect">
                <a:avLst/>
              </a:prstGeom>
              <a:noFill/>
            </p:spPr>
            <p:txBody>
              <a:bodyPr wrap="square" rtlCol="0">
                <a:spAutoFit/>
              </a:bodyPr>
              <a:lstStyle/>
              <a:p>
                <a:r>
                  <a:rPr lang="en-US" sz="2400" dirty="0" err="1">
                    <a:latin typeface="Source Code Pro" panose="020B0509030403020204" pitchFamily="49" charset="0"/>
                  </a:rPr>
                  <a:t>builtin_plus</a:t>
                </a:r>
                <a:r>
                  <a:rPr lang="en-US" sz="2400" dirty="0">
                    <a:latin typeface="Source Code Pro" panose="020B0509030403020204" pitchFamily="49" charset="0"/>
                  </a:rPr>
                  <a:t>(1,2,</a:t>
                </a:r>
                <a:r>
                  <a:rPr lang="en-US" sz="2400" dirty="0">
                    <a:solidFill>
                      <a:srgbClr val="70AD47"/>
                    </a:solidFill>
                    <a:latin typeface="Source Code Pro" panose="020B0509030403020204" pitchFamily="49" charset="0"/>
                  </a:rPr>
                  <a:t>Z</a:t>
                </a:r>
                <a:r>
                  <a:rPr lang="en-US" sz="2400" dirty="0">
                    <a:latin typeface="Source Code Pro" panose="020B0509030403020204" pitchFamily="49" charset="0"/>
                  </a:rPr>
                  <a:t>) </a:t>
                </a:r>
                <a14:m>
                  <m:oMath xmlns:m="http://schemas.openxmlformats.org/officeDocument/2006/math">
                    <m:r>
                      <a:rPr lang="en-US" sz="2400" b="0" i="1" smtClean="0">
                        <a:latin typeface="Cambria Math" panose="02040503050406030204" pitchFamily="18" charset="0"/>
                      </a:rPr>
                      <m:t>→</m:t>
                    </m:r>
                  </m:oMath>
                </a14:m>
                <a:r>
                  <a:rPr lang="en-US" sz="2400" dirty="0">
                    <a:latin typeface="Source Code Pro" panose="020B0509030403020204" pitchFamily="49" charset="0"/>
                  </a:rPr>
                  <a:t> (</a:t>
                </a:r>
                <a:r>
                  <a:rPr lang="en-US" sz="2400" dirty="0">
                    <a:solidFill>
                      <a:srgbClr val="70AD47"/>
                    </a:solidFill>
                    <a:latin typeface="Source Code Pro" panose="020B0509030403020204" pitchFamily="49" charset="0"/>
                  </a:rPr>
                  <a:t>Z</a:t>
                </a:r>
                <a:r>
                  <a:rPr lang="en-US" sz="2400" dirty="0">
                    <a:latin typeface="Source Code Pro" panose="020B0509030403020204" pitchFamily="49" charset="0"/>
                  </a:rPr>
                  <a:t>=3)</a:t>
                </a:r>
              </a:p>
            </p:txBody>
          </p:sp>
        </mc:Choice>
        <mc:Fallback xmlns="">
          <p:sp>
            <p:nvSpPr>
              <p:cNvPr id="5" name="TextBox 4">
                <a:extLst>
                  <a:ext uri="{FF2B5EF4-FFF2-40B4-BE49-F238E27FC236}">
                    <a16:creationId xmlns:a16="http://schemas.microsoft.com/office/drawing/2014/main" id="{4051FCC9-7DD6-4CDB-9C4E-FC1170D8D882}"/>
                  </a:ext>
                </a:extLst>
              </p:cNvPr>
              <p:cNvSpPr txBox="1">
                <a:spLocks noRot="1" noChangeAspect="1" noMove="1" noResize="1" noEditPoints="1" noAdjustHandles="1" noChangeArrowheads="1" noChangeShapeType="1" noTextEdit="1"/>
              </p:cNvSpPr>
              <p:nvPr/>
            </p:nvSpPr>
            <p:spPr>
              <a:xfrm>
                <a:off x="419070" y="2435437"/>
                <a:ext cx="5486402" cy="461665"/>
              </a:xfrm>
              <a:prstGeom prst="rect">
                <a:avLst/>
              </a:prstGeom>
              <a:blipFill>
                <a:blip r:embed="rId3"/>
                <a:stretch>
                  <a:fillRect l="-1778" t="-10667" b="-30667"/>
                </a:stretch>
              </a:blipFill>
            </p:spPr>
            <p:txBody>
              <a:bodyPr/>
              <a:lstStyle/>
              <a:p>
                <a:r>
                  <a:rPr lang="en-US">
                    <a:noFill/>
                  </a:rPr>
                  <a:t> </a:t>
                </a:r>
              </a:p>
            </p:txBody>
          </p:sp>
        </mc:Fallback>
      </mc:AlternateContent>
      <p:sp>
        <p:nvSpPr>
          <p:cNvPr id="7" name="TextBox 6">
            <a:extLst>
              <a:ext uri="{FF2B5EF4-FFF2-40B4-BE49-F238E27FC236}">
                <a16:creationId xmlns:a16="http://schemas.microsoft.com/office/drawing/2014/main" id="{D327B70A-5E21-4413-AA1D-5700FA1B4514}"/>
              </a:ext>
            </a:extLst>
          </p:cNvPr>
          <p:cNvSpPr txBox="1"/>
          <p:nvPr/>
        </p:nvSpPr>
        <p:spPr>
          <a:xfrm>
            <a:off x="419071" y="3033701"/>
            <a:ext cx="3800476" cy="461665"/>
          </a:xfrm>
          <a:prstGeom prst="rect">
            <a:avLst/>
          </a:prstGeom>
          <a:noFill/>
        </p:spPr>
        <p:txBody>
          <a:bodyPr wrap="square" rtlCol="0">
            <a:spAutoFit/>
          </a:bodyPr>
          <a:lstStyle/>
          <a:p>
            <a:r>
              <a:rPr lang="en-US" sz="2400" dirty="0" err="1">
                <a:latin typeface="Source Code Pro" panose="020B0509030403020204" pitchFamily="49" charset="0"/>
              </a:rPr>
              <a:t>builtin_plus</a:t>
            </a:r>
            <a:r>
              <a:rPr lang="en-US" sz="2400" dirty="0">
                <a:latin typeface="Source Code Pro" panose="020B0509030403020204" pitchFamily="49" charset="0"/>
              </a:rPr>
              <a:t>(1,</a:t>
            </a:r>
            <a:r>
              <a:rPr lang="en-US" sz="2400" dirty="0">
                <a:solidFill>
                  <a:srgbClr val="70AD47"/>
                </a:solidFill>
                <a:latin typeface="Source Code Pro" panose="020B0509030403020204" pitchFamily="49" charset="0"/>
              </a:rPr>
              <a:t>Y</a:t>
            </a:r>
            <a:r>
              <a:rPr lang="en-US" sz="2400" dirty="0">
                <a:latin typeface="Source Code Pro" panose="020B0509030403020204" pitchFamily="49" charset="0"/>
              </a:rPr>
              <a:t>,</a:t>
            </a:r>
            <a:r>
              <a:rPr lang="en-US" sz="2400" dirty="0">
                <a:solidFill>
                  <a:srgbClr val="70AD47"/>
                </a:solidFill>
                <a:latin typeface="Source Code Pro" panose="020B0509030403020204" pitchFamily="49" charset="0"/>
              </a:rPr>
              <a:t>Z</a:t>
            </a:r>
            <a:r>
              <a:rPr lang="en-US" sz="2400" dirty="0">
                <a:latin typeface="Source Code Pro" panose="020B0509030403020204" pitchFamily="49" charset="0"/>
              </a:rPr>
              <a:t>)</a:t>
            </a:r>
          </a:p>
        </p:txBody>
      </p:sp>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857E659C-D2C4-4202-80A7-3A1B80D446A3}"/>
                  </a:ext>
                </a:extLst>
              </p:cNvPr>
              <p:cNvSpPr txBox="1"/>
              <p:nvPr/>
            </p:nvSpPr>
            <p:spPr>
              <a:xfrm>
                <a:off x="419071" y="3765241"/>
                <a:ext cx="12068182" cy="461665"/>
              </a:xfrm>
              <a:prstGeom prst="rect">
                <a:avLst/>
              </a:prstGeom>
              <a:noFill/>
            </p:spPr>
            <p:txBody>
              <a:bodyPr wrap="square" rtlCol="0">
                <a:spAutoFit/>
              </a:bodyPr>
              <a:lstStyle/>
              <a:p>
                <a:r>
                  <a:rPr lang="en-US" sz="2400" dirty="0">
                    <a:latin typeface="Source Code Pro" panose="020B0509030403020204" pitchFamily="49" charset="0"/>
                  </a:rPr>
                  <a:t>(</a:t>
                </a:r>
                <a:r>
                  <a:rPr lang="en-US" sz="2400" dirty="0">
                    <a:solidFill>
                      <a:srgbClr val="70AD47"/>
                    </a:solidFill>
                    <a:latin typeface="Source Code Pro" panose="020B0509030403020204" pitchFamily="49" charset="0"/>
                  </a:rPr>
                  <a:t>Z</a:t>
                </a:r>
                <a:r>
                  <a:rPr lang="en-US" sz="2400" dirty="0">
                    <a:latin typeface="Source Code Pro" panose="020B0509030403020204" pitchFamily="49" charset="0"/>
                  </a:rPr>
                  <a:t>=3)*</a:t>
                </a:r>
                <a:r>
                  <a:rPr lang="en-US" sz="2400" dirty="0" err="1">
                    <a:latin typeface="Source Code Pro" panose="020B0509030403020204" pitchFamily="49" charset="0"/>
                  </a:rPr>
                  <a:t>builtin_plus</a:t>
                </a:r>
                <a:r>
                  <a:rPr lang="en-US" sz="2400" dirty="0">
                    <a:latin typeface="Source Code Pro" panose="020B0509030403020204" pitchFamily="49" charset="0"/>
                  </a:rPr>
                  <a:t>(1,</a:t>
                </a:r>
                <a:r>
                  <a:rPr lang="en-US" sz="2400" dirty="0">
                    <a:solidFill>
                      <a:srgbClr val="70AD47"/>
                    </a:solidFill>
                    <a:latin typeface="Source Code Pro" panose="020B0509030403020204" pitchFamily="49" charset="0"/>
                  </a:rPr>
                  <a:t>Y</a:t>
                </a:r>
                <a:r>
                  <a:rPr lang="en-US" sz="2400" dirty="0">
                    <a:latin typeface="Source Code Pro" panose="020B0509030403020204" pitchFamily="49" charset="0"/>
                  </a:rPr>
                  <a:t>,</a:t>
                </a:r>
                <a:r>
                  <a:rPr lang="en-US" sz="2400" dirty="0">
                    <a:solidFill>
                      <a:srgbClr val="70AD47"/>
                    </a:solidFill>
                    <a:latin typeface="Source Code Pro" panose="020B0509030403020204" pitchFamily="49" charset="0"/>
                  </a:rPr>
                  <a:t>Z</a:t>
                </a:r>
                <a:r>
                  <a:rPr lang="en-US" sz="2400" dirty="0">
                    <a:latin typeface="Source Code Pro" panose="020B0509030403020204" pitchFamily="49" charset="0"/>
                  </a:rPr>
                  <a:t>)</a:t>
                </a:r>
                <a14:m>
                  <m:oMath xmlns:m="http://schemas.openxmlformats.org/officeDocument/2006/math">
                    <m:r>
                      <a:rPr lang="en-US" sz="2400" b="0" i="1" smtClean="0">
                        <a:latin typeface="Cambria Math" panose="02040503050406030204" pitchFamily="18" charset="0"/>
                      </a:rPr>
                      <m:t>→</m:t>
                    </m:r>
                  </m:oMath>
                </a14:m>
                <a:r>
                  <a:rPr lang="en-US" sz="2400" dirty="0">
                    <a:latin typeface="Source Code Pro" panose="020B0509030403020204" pitchFamily="49" charset="0"/>
                  </a:rPr>
                  <a:t>(</a:t>
                </a:r>
                <a:r>
                  <a:rPr lang="en-US" sz="2400" dirty="0">
                    <a:solidFill>
                      <a:srgbClr val="70AD47"/>
                    </a:solidFill>
                    <a:latin typeface="Source Code Pro" panose="020B0509030403020204" pitchFamily="49" charset="0"/>
                  </a:rPr>
                  <a:t>Z</a:t>
                </a:r>
                <a:r>
                  <a:rPr lang="en-US" sz="2400" dirty="0">
                    <a:latin typeface="Source Code Pro" panose="020B0509030403020204" pitchFamily="49" charset="0"/>
                  </a:rPr>
                  <a:t>=3)*</a:t>
                </a:r>
                <a:r>
                  <a:rPr lang="en-US" sz="2400" dirty="0" err="1">
                    <a:latin typeface="Source Code Pro" panose="020B0509030403020204" pitchFamily="49" charset="0"/>
                  </a:rPr>
                  <a:t>builtin_plus</a:t>
                </a:r>
                <a:r>
                  <a:rPr lang="en-US" sz="2400" dirty="0">
                    <a:latin typeface="Source Code Pro" panose="020B0509030403020204" pitchFamily="49" charset="0"/>
                  </a:rPr>
                  <a:t>(1,</a:t>
                </a:r>
                <a:r>
                  <a:rPr lang="en-US" sz="2400" dirty="0">
                    <a:solidFill>
                      <a:srgbClr val="70AD47"/>
                    </a:solidFill>
                    <a:latin typeface="Source Code Pro" panose="020B0509030403020204" pitchFamily="49" charset="0"/>
                  </a:rPr>
                  <a:t>Y</a:t>
                </a:r>
                <a:r>
                  <a:rPr lang="en-US" sz="2400" dirty="0">
                    <a:latin typeface="Source Code Pro" panose="020B0509030403020204" pitchFamily="49" charset="0"/>
                  </a:rPr>
                  <a:t>,3)</a:t>
                </a:r>
              </a:p>
            </p:txBody>
          </p:sp>
        </mc:Choice>
        <mc:Fallback xmlns="">
          <p:sp>
            <p:nvSpPr>
              <p:cNvPr id="10" name="TextBox 9">
                <a:extLst>
                  <a:ext uri="{FF2B5EF4-FFF2-40B4-BE49-F238E27FC236}">
                    <a16:creationId xmlns:a16="http://schemas.microsoft.com/office/drawing/2014/main" id="{857E659C-D2C4-4202-80A7-3A1B80D446A3}"/>
                  </a:ext>
                </a:extLst>
              </p:cNvPr>
              <p:cNvSpPr txBox="1">
                <a:spLocks noRot="1" noChangeAspect="1" noMove="1" noResize="1" noEditPoints="1" noAdjustHandles="1" noChangeArrowheads="1" noChangeShapeType="1" noTextEdit="1"/>
              </p:cNvSpPr>
              <p:nvPr/>
            </p:nvSpPr>
            <p:spPr>
              <a:xfrm>
                <a:off x="419071" y="3765241"/>
                <a:ext cx="12068182" cy="461665"/>
              </a:xfrm>
              <a:prstGeom prst="rect">
                <a:avLst/>
              </a:prstGeom>
              <a:blipFill>
                <a:blip r:embed="rId4"/>
                <a:stretch>
                  <a:fillRect l="-808" t="-10667" b="-3066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A79F2A38-1758-4EEB-93E4-7E3B4D8E78C3}"/>
                  </a:ext>
                </a:extLst>
              </p:cNvPr>
              <p:cNvSpPr txBox="1"/>
              <p:nvPr/>
            </p:nvSpPr>
            <p:spPr>
              <a:xfrm>
                <a:off x="419070" y="5098741"/>
                <a:ext cx="4729165" cy="830997"/>
              </a:xfrm>
              <a:prstGeom prst="rect">
                <a:avLst/>
              </a:prstGeom>
              <a:noFill/>
            </p:spPr>
            <p:txBody>
              <a:bodyPr wrap="square" rtlCol="0">
                <a:spAutoFit/>
              </a:bodyPr>
              <a:lstStyle/>
              <a:p>
                <a:r>
                  <a:rPr lang="en-US" sz="2400" dirty="0">
                    <a:latin typeface="Source Code Pro" panose="020B0509030403020204" pitchFamily="49" charset="0"/>
                  </a:rPr>
                  <a:t>builtin_plus(1,2,3) </a:t>
                </a:r>
                <a14:m>
                  <m:oMath xmlns:m="http://schemas.openxmlformats.org/officeDocument/2006/math">
                    <m:r>
                      <a:rPr lang="en-US" sz="2400" b="0" i="1" smtClean="0">
                        <a:latin typeface="Cambria Math" panose="02040503050406030204" pitchFamily="18" charset="0"/>
                      </a:rPr>
                      <m:t>→</m:t>
                    </m:r>
                  </m:oMath>
                </a14:m>
                <a:r>
                  <a:rPr lang="en-US" sz="2400" dirty="0">
                    <a:latin typeface="Source Code Pro" panose="020B0509030403020204" pitchFamily="49" charset="0"/>
                  </a:rPr>
                  <a:t> 1</a:t>
                </a:r>
              </a:p>
              <a:p>
                <a:r>
                  <a:rPr lang="en-US" sz="2400" dirty="0" err="1">
                    <a:latin typeface="Source Code Pro" panose="020B0509030403020204" pitchFamily="49" charset="0"/>
                  </a:rPr>
                  <a:t>builtin_plus</a:t>
                </a:r>
                <a:r>
                  <a:rPr lang="en-US" sz="2400" dirty="0">
                    <a:latin typeface="Source Code Pro" panose="020B0509030403020204" pitchFamily="49" charset="0"/>
                  </a:rPr>
                  <a:t>(1,2,4) </a:t>
                </a:r>
                <a14:m>
                  <m:oMath xmlns:m="http://schemas.openxmlformats.org/officeDocument/2006/math">
                    <m:r>
                      <a:rPr lang="en-US" sz="2400" b="0" i="1" smtClean="0">
                        <a:latin typeface="Cambria Math" panose="02040503050406030204" pitchFamily="18" charset="0"/>
                      </a:rPr>
                      <m:t>→</m:t>
                    </m:r>
                  </m:oMath>
                </a14:m>
                <a:r>
                  <a:rPr lang="en-US" sz="2400" dirty="0">
                    <a:latin typeface="Source Code Pro" panose="020B0509030403020204" pitchFamily="49" charset="0"/>
                  </a:rPr>
                  <a:t> 0</a:t>
                </a:r>
              </a:p>
            </p:txBody>
          </p:sp>
        </mc:Choice>
        <mc:Fallback xmlns="">
          <p:sp>
            <p:nvSpPr>
              <p:cNvPr id="12" name="TextBox 11">
                <a:extLst>
                  <a:ext uri="{FF2B5EF4-FFF2-40B4-BE49-F238E27FC236}">
                    <a16:creationId xmlns:a16="http://schemas.microsoft.com/office/drawing/2014/main" id="{A79F2A38-1758-4EEB-93E4-7E3B4D8E78C3}"/>
                  </a:ext>
                </a:extLst>
              </p:cNvPr>
              <p:cNvSpPr txBox="1">
                <a:spLocks noRot="1" noChangeAspect="1" noMove="1" noResize="1" noEditPoints="1" noAdjustHandles="1" noChangeArrowheads="1" noChangeShapeType="1" noTextEdit="1"/>
              </p:cNvSpPr>
              <p:nvPr/>
            </p:nvSpPr>
            <p:spPr>
              <a:xfrm>
                <a:off x="419070" y="5098741"/>
                <a:ext cx="4729165" cy="830997"/>
              </a:xfrm>
              <a:prstGeom prst="rect">
                <a:avLst/>
              </a:prstGeom>
              <a:blipFill>
                <a:blip r:embed="rId5"/>
                <a:stretch>
                  <a:fillRect l="-2062" t="-5839" b="-1532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2" name="TextBox 21">
                <a:extLst>
                  <a:ext uri="{FF2B5EF4-FFF2-40B4-BE49-F238E27FC236}">
                    <a16:creationId xmlns:a16="http://schemas.microsoft.com/office/drawing/2014/main" id="{10E271B3-CCF7-4900-8F69-6E26AB8492FF}"/>
                  </a:ext>
                </a:extLst>
              </p:cNvPr>
              <p:cNvSpPr txBox="1"/>
              <p:nvPr/>
            </p:nvSpPr>
            <p:spPr>
              <a:xfrm>
                <a:off x="419070" y="1845228"/>
                <a:ext cx="7435880" cy="461665"/>
              </a:xfrm>
              <a:prstGeom prst="rect">
                <a:avLst/>
              </a:prstGeom>
              <a:noFill/>
            </p:spPr>
            <p:txBody>
              <a:bodyPr wrap="square" rtlCol="0">
                <a:spAutoFit/>
              </a:bodyPr>
              <a:lstStyle/>
              <a:p>
                <a:r>
                  <a:rPr lang="en-US" sz="2400" dirty="0">
                    <a:latin typeface="Source Code Pro" panose="020B0509030403020204" pitchFamily="49" charset="0"/>
                  </a:rPr>
                  <a:t>builtin_plus(</a:t>
                </a:r>
                <a:r>
                  <a:rPr lang="en-US" sz="2400" dirty="0">
                    <a:solidFill>
                      <a:srgbClr val="70AD47"/>
                    </a:solidFill>
                    <a:latin typeface="Source Code Pro" panose="020B0509030403020204" pitchFamily="49" charset="0"/>
                  </a:rPr>
                  <a:t>X</a:t>
                </a:r>
                <a:r>
                  <a:rPr lang="en-US" sz="2400" dirty="0">
                    <a:latin typeface="Source Code Pro" panose="020B0509030403020204" pitchFamily="49" charset="0"/>
                  </a:rPr>
                  <a:t>,</a:t>
                </a:r>
                <a:r>
                  <a:rPr lang="en-US" sz="2400" dirty="0">
                    <a:solidFill>
                      <a:srgbClr val="70AD47"/>
                    </a:solidFill>
                    <a:latin typeface="Source Code Pro" panose="020B0509030403020204" pitchFamily="49" charset="0"/>
                  </a:rPr>
                  <a:t>Y</a:t>
                </a:r>
                <a:r>
                  <a:rPr lang="en-US" sz="2400" dirty="0">
                    <a:latin typeface="Source Code Pro" panose="020B0509030403020204" pitchFamily="49" charset="0"/>
                  </a:rPr>
                  <a:t>,</a:t>
                </a:r>
                <a:r>
                  <a:rPr lang="en-US" sz="2400" dirty="0">
                    <a:solidFill>
                      <a:srgbClr val="70AD47"/>
                    </a:solidFill>
                    <a:latin typeface="Source Code Pro" panose="020B0509030403020204" pitchFamily="49" charset="0"/>
                  </a:rPr>
                  <a:t>Z</a:t>
                </a:r>
                <a:r>
                  <a:rPr lang="en-US" sz="2400" dirty="0">
                    <a:latin typeface="Source Code Pro" panose="020B0509030403020204" pitchFamily="49" charset="0"/>
                  </a:rPr>
                  <a:t>) </a:t>
                </a:r>
                <a14:m>
                  <m:oMath xmlns:m="http://schemas.openxmlformats.org/officeDocument/2006/math">
                    <m:r>
                      <a:rPr lang="en-US" sz="2400" b="0" i="1" smtClean="0">
                        <a:latin typeface="Cambria Math" panose="02040503050406030204" pitchFamily="18" charset="0"/>
                      </a:rPr>
                      <m:t>≡{</m:t>
                    </m:r>
                    <m:d>
                      <m:dPr>
                        <m:begChr m:val="⟨"/>
                        <m:endChr m:val="⟩"/>
                        <m:ctrlPr>
                          <a:rPr lang="en-US" sz="2400" b="0" i="1" smtClean="0">
                            <a:latin typeface="Cambria Math" panose="02040503050406030204" pitchFamily="18" charset="0"/>
                          </a:rPr>
                        </m:ctrlPr>
                      </m:dPr>
                      <m:e>
                        <m:r>
                          <a:rPr lang="en-US" sz="2400" b="0" i="1" smtClean="0">
                            <a:solidFill>
                              <a:srgbClr val="70AD47"/>
                            </a:solidFill>
                            <a:latin typeface="Cambria Math" panose="02040503050406030204" pitchFamily="18" charset="0"/>
                          </a:rPr>
                          <m:t>𝑋</m:t>
                        </m:r>
                        <m:r>
                          <a:rPr lang="en-US" sz="2400" b="0" i="1" smtClean="0">
                            <a:latin typeface="Cambria Math" panose="02040503050406030204" pitchFamily="18" charset="0"/>
                          </a:rPr>
                          <m:t>,</m:t>
                        </m:r>
                        <m:r>
                          <a:rPr lang="en-US" sz="2400" b="0" i="1" smtClean="0">
                            <a:solidFill>
                              <a:srgbClr val="70AD47"/>
                            </a:solidFill>
                            <a:latin typeface="Cambria Math" panose="02040503050406030204" pitchFamily="18" charset="0"/>
                          </a:rPr>
                          <m:t>𝑌</m:t>
                        </m:r>
                        <m:r>
                          <a:rPr lang="en-US" sz="2400" b="0" i="1" smtClean="0">
                            <a:latin typeface="Cambria Math" panose="02040503050406030204" pitchFamily="18" charset="0"/>
                          </a:rPr>
                          <m:t>,</m:t>
                        </m:r>
                        <m:r>
                          <a:rPr lang="en-US" sz="2400" b="0" i="1" smtClean="0">
                            <a:solidFill>
                              <a:srgbClr val="70AD47"/>
                            </a:solidFill>
                            <a:latin typeface="Cambria Math" panose="02040503050406030204" pitchFamily="18" charset="0"/>
                          </a:rPr>
                          <m:t>𝑍</m:t>
                        </m:r>
                      </m:e>
                    </m:d>
                    <m:r>
                      <a:rPr lang="en-US" sz="2400" b="0" i="1" smtClean="0">
                        <a:latin typeface="Cambria Math" panose="02040503050406030204" pitchFamily="18" charset="0"/>
                      </a:rPr>
                      <m:t>:</m:t>
                    </m:r>
                    <m:r>
                      <a:rPr lang="en-US" sz="2400" b="0" i="1" dirty="0" smtClean="0">
                        <a:solidFill>
                          <a:srgbClr val="70AD47"/>
                        </a:solidFill>
                        <a:latin typeface="Cambria Math" panose="02040503050406030204" pitchFamily="18" charset="0"/>
                      </a:rPr>
                      <m:t>𝑋</m:t>
                    </m:r>
                    <m:r>
                      <a:rPr lang="en-US" sz="2400" b="0" i="1" dirty="0" smtClean="0">
                        <a:latin typeface="Cambria Math" panose="02040503050406030204" pitchFamily="18" charset="0"/>
                      </a:rPr>
                      <m:t>+</m:t>
                    </m:r>
                    <m:r>
                      <a:rPr lang="en-US" sz="2400" b="0" i="1" dirty="0" smtClean="0">
                        <a:solidFill>
                          <a:srgbClr val="70AD47"/>
                        </a:solidFill>
                        <a:latin typeface="Cambria Math" panose="02040503050406030204" pitchFamily="18" charset="0"/>
                      </a:rPr>
                      <m:t>𝑌</m:t>
                    </m:r>
                    <m:r>
                      <a:rPr lang="en-US" sz="2400" b="0" i="1" dirty="0" smtClean="0">
                        <a:latin typeface="Cambria Math" panose="02040503050406030204" pitchFamily="18" charset="0"/>
                      </a:rPr>
                      <m:t>=</m:t>
                    </m:r>
                    <m:r>
                      <a:rPr lang="en-US" sz="2400" b="0" i="1" dirty="0" smtClean="0">
                        <a:solidFill>
                          <a:srgbClr val="70AD47"/>
                        </a:solidFill>
                        <a:latin typeface="Cambria Math" panose="02040503050406030204" pitchFamily="18" charset="0"/>
                      </a:rPr>
                      <m:t>𝑍</m:t>
                    </m:r>
                    <m:r>
                      <a:rPr lang="en-US" sz="2400" b="0" i="1" dirty="0" smtClean="0">
                        <a:solidFill>
                          <a:schemeClr val="tx1"/>
                        </a:solidFill>
                        <a:latin typeface="Cambria Math" panose="02040503050406030204" pitchFamily="18" charset="0"/>
                      </a:rPr>
                      <m:t>}</m:t>
                    </m:r>
                  </m:oMath>
                </a14:m>
                <a:endParaRPr lang="en-US" sz="2400" dirty="0">
                  <a:latin typeface="Source Code Pro" panose="020B0509030403020204" pitchFamily="49" charset="0"/>
                </a:endParaRPr>
              </a:p>
            </p:txBody>
          </p:sp>
        </mc:Choice>
        <mc:Fallback xmlns="">
          <p:sp>
            <p:nvSpPr>
              <p:cNvPr id="22" name="TextBox 21">
                <a:extLst>
                  <a:ext uri="{FF2B5EF4-FFF2-40B4-BE49-F238E27FC236}">
                    <a16:creationId xmlns:a16="http://schemas.microsoft.com/office/drawing/2014/main" id="{10E271B3-CCF7-4900-8F69-6E26AB8492FF}"/>
                  </a:ext>
                </a:extLst>
              </p:cNvPr>
              <p:cNvSpPr txBox="1">
                <a:spLocks noRot="1" noChangeAspect="1" noMove="1" noResize="1" noEditPoints="1" noAdjustHandles="1" noChangeArrowheads="1" noChangeShapeType="1" noTextEdit="1"/>
              </p:cNvSpPr>
              <p:nvPr/>
            </p:nvSpPr>
            <p:spPr>
              <a:xfrm>
                <a:off x="419070" y="1845228"/>
                <a:ext cx="7435880" cy="461665"/>
              </a:xfrm>
              <a:prstGeom prst="rect">
                <a:avLst/>
              </a:prstGeom>
              <a:blipFill>
                <a:blip r:embed="rId6"/>
                <a:stretch>
                  <a:fillRect l="-1311" t="-10667" b="-3066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21CB5A0B-C172-44C4-AE41-6BFDED2A41A4}"/>
                  </a:ext>
                </a:extLst>
              </p:cNvPr>
              <p:cNvSpPr txBox="1"/>
              <p:nvPr/>
            </p:nvSpPr>
            <p:spPr>
              <a:xfrm>
                <a:off x="419070" y="4288812"/>
                <a:ext cx="7510463" cy="461665"/>
              </a:xfrm>
              <a:prstGeom prst="rect">
                <a:avLst/>
              </a:prstGeom>
              <a:noFill/>
            </p:spPr>
            <p:txBody>
              <a:bodyPr wrap="square" rtlCol="0">
                <a:spAutoFit/>
              </a:bodyPr>
              <a:lstStyle/>
              <a:p>
                <a:r>
                  <a:rPr lang="en-US" sz="2400" dirty="0">
                    <a:latin typeface="Source Code Pro" panose="020B0509030403020204" pitchFamily="49" charset="0"/>
                  </a:rPr>
                  <a:t>(</a:t>
                </a:r>
                <a:r>
                  <a:rPr lang="en-US" sz="2400" dirty="0">
                    <a:solidFill>
                      <a:srgbClr val="70AD47"/>
                    </a:solidFill>
                    <a:latin typeface="Source Code Pro" panose="020B0509030403020204" pitchFamily="49" charset="0"/>
                  </a:rPr>
                  <a:t>Z</a:t>
                </a:r>
                <a:r>
                  <a:rPr lang="en-US" sz="2400" dirty="0">
                    <a:latin typeface="Source Code Pro" panose="020B0509030403020204" pitchFamily="49" charset="0"/>
                  </a:rPr>
                  <a:t>=3)*</a:t>
                </a:r>
                <a:r>
                  <a:rPr lang="en-US" sz="2400" dirty="0" err="1">
                    <a:latin typeface="Source Code Pro" panose="020B0509030403020204" pitchFamily="49" charset="0"/>
                  </a:rPr>
                  <a:t>builtin_plus</a:t>
                </a:r>
                <a:r>
                  <a:rPr lang="en-US" sz="2400" dirty="0">
                    <a:latin typeface="Source Code Pro" panose="020B0509030403020204" pitchFamily="49" charset="0"/>
                  </a:rPr>
                  <a:t>(1,</a:t>
                </a:r>
                <a:r>
                  <a:rPr lang="en-US" sz="2400" dirty="0">
                    <a:solidFill>
                      <a:srgbClr val="70AD47"/>
                    </a:solidFill>
                    <a:latin typeface="Source Code Pro" panose="020B0509030403020204" pitchFamily="49" charset="0"/>
                  </a:rPr>
                  <a:t>Y</a:t>
                </a:r>
                <a:r>
                  <a:rPr lang="en-US" sz="2400" dirty="0">
                    <a:latin typeface="Source Code Pro" panose="020B0509030403020204" pitchFamily="49" charset="0"/>
                  </a:rPr>
                  <a:t>,3)</a:t>
                </a:r>
                <a14:m>
                  <m:oMath xmlns:m="http://schemas.openxmlformats.org/officeDocument/2006/math">
                    <m:r>
                      <a:rPr lang="en-US" sz="2400" b="0" i="1" smtClean="0">
                        <a:latin typeface="Cambria Math" panose="02040503050406030204" pitchFamily="18" charset="0"/>
                      </a:rPr>
                      <m:t>→</m:t>
                    </m:r>
                  </m:oMath>
                </a14:m>
                <a:r>
                  <a:rPr lang="en-US" sz="2400" dirty="0">
                    <a:latin typeface="Source Code Pro" panose="020B0509030403020204" pitchFamily="49" charset="0"/>
                  </a:rPr>
                  <a:t>(</a:t>
                </a:r>
                <a:r>
                  <a:rPr lang="en-US" sz="2400" dirty="0">
                    <a:solidFill>
                      <a:srgbClr val="70AD47"/>
                    </a:solidFill>
                    <a:latin typeface="Source Code Pro" panose="020B0509030403020204" pitchFamily="49" charset="0"/>
                  </a:rPr>
                  <a:t>Z</a:t>
                </a:r>
                <a:r>
                  <a:rPr lang="en-US" sz="2400" dirty="0">
                    <a:latin typeface="Source Code Pro" panose="020B0509030403020204" pitchFamily="49" charset="0"/>
                  </a:rPr>
                  <a:t>=3)*(</a:t>
                </a:r>
                <a:r>
                  <a:rPr lang="en-US" sz="2400" dirty="0">
                    <a:solidFill>
                      <a:srgbClr val="70AD47"/>
                    </a:solidFill>
                    <a:latin typeface="Source Code Pro" panose="020B0509030403020204" pitchFamily="49" charset="0"/>
                  </a:rPr>
                  <a:t>Y</a:t>
                </a:r>
                <a:r>
                  <a:rPr lang="en-US" sz="2400" dirty="0">
                    <a:latin typeface="Source Code Pro" panose="020B0509030403020204" pitchFamily="49" charset="0"/>
                  </a:rPr>
                  <a:t>=2)</a:t>
                </a:r>
              </a:p>
            </p:txBody>
          </p:sp>
        </mc:Choice>
        <mc:Fallback xmlns="">
          <p:sp>
            <p:nvSpPr>
              <p:cNvPr id="11" name="TextBox 10">
                <a:extLst>
                  <a:ext uri="{FF2B5EF4-FFF2-40B4-BE49-F238E27FC236}">
                    <a16:creationId xmlns:a16="http://schemas.microsoft.com/office/drawing/2014/main" id="{21CB5A0B-C172-44C4-AE41-6BFDED2A41A4}"/>
                  </a:ext>
                </a:extLst>
              </p:cNvPr>
              <p:cNvSpPr txBox="1">
                <a:spLocks noRot="1" noChangeAspect="1" noMove="1" noResize="1" noEditPoints="1" noAdjustHandles="1" noChangeArrowheads="1" noChangeShapeType="1" noTextEdit="1"/>
              </p:cNvSpPr>
              <p:nvPr/>
            </p:nvSpPr>
            <p:spPr>
              <a:xfrm>
                <a:off x="419070" y="4288812"/>
                <a:ext cx="7510463" cy="461665"/>
              </a:xfrm>
              <a:prstGeom prst="rect">
                <a:avLst/>
              </a:prstGeom>
              <a:blipFill>
                <a:blip r:embed="rId7"/>
                <a:stretch>
                  <a:fillRect l="-1299" t="-10667" b="-30667"/>
                </a:stretch>
              </a:blipFill>
            </p:spPr>
            <p:txBody>
              <a:bodyPr/>
              <a:lstStyle/>
              <a:p>
                <a:r>
                  <a:rPr lang="en-US">
                    <a:noFill/>
                  </a:rPr>
                  <a:t> </a:t>
                </a:r>
              </a:p>
            </p:txBody>
          </p:sp>
        </mc:Fallback>
      </mc:AlternateContent>
      <p:sp>
        <p:nvSpPr>
          <p:cNvPr id="8" name="Speech Bubble: Oval 7">
            <a:extLst>
              <a:ext uri="{FF2B5EF4-FFF2-40B4-BE49-F238E27FC236}">
                <a16:creationId xmlns:a16="http://schemas.microsoft.com/office/drawing/2014/main" id="{ED8ED095-21E7-4610-9984-6B00F928E8B9}"/>
              </a:ext>
            </a:extLst>
          </p:cNvPr>
          <p:cNvSpPr/>
          <p:nvPr/>
        </p:nvSpPr>
        <p:spPr>
          <a:xfrm>
            <a:off x="6143595" y="2279344"/>
            <a:ext cx="3571875" cy="1414463"/>
          </a:xfrm>
          <a:prstGeom prst="wedgeEllipseCallout">
            <a:avLst>
              <a:gd name="adj1" fmla="val -109393"/>
              <a:gd name="adj2" fmla="val 225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No rewrites available for: </a:t>
            </a:r>
            <a:r>
              <a:rPr lang="en-US" sz="2400" b="1" dirty="0"/>
              <a:t>1+</a:t>
            </a:r>
            <a:r>
              <a:rPr lang="en-US" sz="2400" b="1" dirty="0">
                <a:solidFill>
                  <a:srgbClr val="70AD47"/>
                </a:solidFill>
              </a:rPr>
              <a:t>Y</a:t>
            </a:r>
            <a:r>
              <a:rPr lang="en-US" sz="2400" b="1" dirty="0"/>
              <a:t>=</a:t>
            </a:r>
            <a:r>
              <a:rPr lang="en-US" sz="2400" b="1" dirty="0">
                <a:solidFill>
                  <a:srgbClr val="70AD47"/>
                </a:solidFill>
              </a:rPr>
              <a:t>Z</a:t>
            </a:r>
          </a:p>
        </p:txBody>
      </p:sp>
      <p:sp>
        <p:nvSpPr>
          <p:cNvPr id="13" name="Speech Bubble: Oval 12">
            <a:extLst>
              <a:ext uri="{FF2B5EF4-FFF2-40B4-BE49-F238E27FC236}">
                <a16:creationId xmlns:a16="http://schemas.microsoft.com/office/drawing/2014/main" id="{DE899930-745B-4892-B9E7-84D824B84517}"/>
              </a:ext>
            </a:extLst>
          </p:cNvPr>
          <p:cNvSpPr/>
          <p:nvPr/>
        </p:nvSpPr>
        <p:spPr>
          <a:xfrm>
            <a:off x="4719608" y="3145309"/>
            <a:ext cx="4357688" cy="1528762"/>
          </a:xfrm>
          <a:prstGeom prst="wedgeEllipseCallout">
            <a:avLst>
              <a:gd name="adj1" fmla="val -58888"/>
              <a:gd name="adj2" fmla="val -6804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latin typeface="Source Code Pro" panose="020B0509030403020204" pitchFamily="49" charset="0"/>
              </a:rPr>
              <a:t>builtin_plus</a:t>
            </a:r>
            <a:r>
              <a:rPr lang="en-US" sz="2400" dirty="0">
                <a:latin typeface="Source Code Pro" panose="020B0509030403020204" pitchFamily="49" charset="0"/>
              </a:rPr>
              <a:t> </a:t>
            </a:r>
            <a:r>
              <a:rPr lang="en-US" sz="2400" dirty="0"/>
              <a:t>runs and its result is assigned </a:t>
            </a:r>
            <a:r>
              <a:rPr lang="en-US" sz="2400" b="1" dirty="0">
                <a:solidFill>
                  <a:srgbClr val="70AD47"/>
                </a:solidFill>
              </a:rPr>
              <a:t>Z</a:t>
            </a:r>
          </a:p>
        </p:txBody>
      </p:sp>
      <p:sp>
        <p:nvSpPr>
          <p:cNvPr id="14" name="Speech Bubble: Oval 13">
            <a:extLst>
              <a:ext uri="{FF2B5EF4-FFF2-40B4-BE49-F238E27FC236}">
                <a16:creationId xmlns:a16="http://schemas.microsoft.com/office/drawing/2014/main" id="{44632ECA-1ACA-49C4-8075-264107142614}"/>
              </a:ext>
            </a:extLst>
          </p:cNvPr>
          <p:cNvSpPr/>
          <p:nvPr/>
        </p:nvSpPr>
        <p:spPr>
          <a:xfrm>
            <a:off x="2883666" y="1030128"/>
            <a:ext cx="3300413" cy="2000250"/>
          </a:xfrm>
          <a:prstGeom prst="wedgeEllipseCallout">
            <a:avLst>
              <a:gd name="adj1" fmla="val 18841"/>
              <a:gd name="adj2" fmla="val 9058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Propagate the assignment to </a:t>
            </a:r>
            <a:r>
              <a:rPr lang="en-US" sz="2400" dirty="0">
                <a:solidFill>
                  <a:srgbClr val="70AD47"/>
                </a:solidFill>
              </a:rPr>
              <a:t>Z</a:t>
            </a:r>
          </a:p>
        </p:txBody>
      </p:sp>
      <p:sp>
        <p:nvSpPr>
          <p:cNvPr id="15" name="Speech Bubble: Oval 14">
            <a:extLst>
              <a:ext uri="{FF2B5EF4-FFF2-40B4-BE49-F238E27FC236}">
                <a16:creationId xmlns:a16="http://schemas.microsoft.com/office/drawing/2014/main" id="{7CABD9E0-CAAA-4286-B4F0-8A11A51FE388}"/>
              </a:ext>
            </a:extLst>
          </p:cNvPr>
          <p:cNvSpPr/>
          <p:nvPr/>
        </p:nvSpPr>
        <p:spPr>
          <a:xfrm>
            <a:off x="7023469" y="4408818"/>
            <a:ext cx="3300412" cy="1800225"/>
          </a:xfrm>
          <a:prstGeom prst="wedgeEllipseCallout">
            <a:avLst>
              <a:gd name="adj1" fmla="val -101353"/>
              <a:gd name="adj2" fmla="val -3274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Built-ins support multiple </a:t>
            </a:r>
            <a:r>
              <a:rPr lang="en-US" sz="2400" i="1" dirty="0"/>
              <a:t>modes</a:t>
            </a:r>
            <a:r>
              <a:rPr lang="en-US" sz="2400" dirty="0"/>
              <a:t> for computation</a:t>
            </a:r>
          </a:p>
        </p:txBody>
      </p:sp>
      <p:sp>
        <p:nvSpPr>
          <p:cNvPr id="16" name="Left Brace 15">
            <a:extLst>
              <a:ext uri="{FF2B5EF4-FFF2-40B4-BE49-F238E27FC236}">
                <a16:creationId xmlns:a16="http://schemas.microsoft.com/office/drawing/2014/main" id="{C9B54FD2-41B4-423D-997C-99AFC6075896}"/>
              </a:ext>
            </a:extLst>
          </p:cNvPr>
          <p:cNvSpPr/>
          <p:nvPr/>
        </p:nvSpPr>
        <p:spPr>
          <a:xfrm rot="10800000">
            <a:off x="4776759" y="5148469"/>
            <a:ext cx="300038" cy="731540"/>
          </a:xfrm>
          <a:prstGeom prst="leftBrace">
            <a:avLst>
              <a:gd name="adj1" fmla="val 51190"/>
              <a:gd name="adj2" fmla="val 50000"/>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
        <p:nvSpPr>
          <p:cNvPr id="17" name="Speech Bubble: Oval 16">
            <a:extLst>
              <a:ext uri="{FF2B5EF4-FFF2-40B4-BE49-F238E27FC236}">
                <a16:creationId xmlns:a16="http://schemas.microsoft.com/office/drawing/2014/main" id="{07C83AC7-9BA1-40AE-9CF6-9C162F9246D3}"/>
              </a:ext>
            </a:extLst>
          </p:cNvPr>
          <p:cNvSpPr/>
          <p:nvPr/>
        </p:nvSpPr>
        <p:spPr>
          <a:xfrm>
            <a:off x="6391247" y="4863643"/>
            <a:ext cx="2400300" cy="1924496"/>
          </a:xfrm>
          <a:prstGeom prst="wedgeEllipseCallout">
            <a:avLst>
              <a:gd name="adj1" fmla="val -102999"/>
              <a:gd name="adj2" fmla="val -1619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Check assignment is consistent</a:t>
            </a:r>
          </a:p>
        </p:txBody>
      </p:sp>
      <p:sp>
        <p:nvSpPr>
          <p:cNvPr id="26" name="Speech Bubble: Oval 25">
            <a:extLst>
              <a:ext uri="{FF2B5EF4-FFF2-40B4-BE49-F238E27FC236}">
                <a16:creationId xmlns:a16="http://schemas.microsoft.com/office/drawing/2014/main" id="{C3CD2B6C-D362-4110-996F-A94851964CA4}"/>
              </a:ext>
            </a:extLst>
          </p:cNvPr>
          <p:cNvSpPr/>
          <p:nvPr/>
        </p:nvSpPr>
        <p:spPr>
          <a:xfrm>
            <a:off x="7457440" y="2809240"/>
            <a:ext cx="1798320" cy="1131308"/>
          </a:xfrm>
          <a:prstGeom prst="wedgeEllipseCallout">
            <a:avLst>
              <a:gd name="adj1" fmla="val -81002"/>
              <a:gd name="adj2" fmla="val -9511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Speech Bubble: Oval 17">
            <a:extLst>
              <a:ext uri="{FF2B5EF4-FFF2-40B4-BE49-F238E27FC236}">
                <a16:creationId xmlns:a16="http://schemas.microsoft.com/office/drawing/2014/main" id="{0C6F04A1-43C5-4C3C-8494-EED4B000971E}"/>
              </a:ext>
            </a:extLst>
          </p:cNvPr>
          <p:cNvSpPr/>
          <p:nvPr/>
        </p:nvSpPr>
        <p:spPr>
          <a:xfrm>
            <a:off x="6679855" y="2228594"/>
            <a:ext cx="3664743" cy="2322514"/>
          </a:xfrm>
          <a:prstGeom prst="wedgeEllipseCallout">
            <a:avLst>
              <a:gd name="adj1" fmla="val -91783"/>
              <a:gd name="adj2" fmla="val 9071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Maps to the multiplicity of being contained in the bag</a:t>
            </a:r>
          </a:p>
        </p:txBody>
      </p:sp>
      <p:sp>
        <p:nvSpPr>
          <p:cNvPr id="19" name="Speech Bubble: Oval 18">
            <a:extLst>
              <a:ext uri="{FF2B5EF4-FFF2-40B4-BE49-F238E27FC236}">
                <a16:creationId xmlns:a16="http://schemas.microsoft.com/office/drawing/2014/main" id="{66625759-9322-405B-B074-9AA50D1A4016}"/>
              </a:ext>
            </a:extLst>
          </p:cNvPr>
          <p:cNvSpPr/>
          <p:nvPr/>
        </p:nvSpPr>
        <p:spPr>
          <a:xfrm>
            <a:off x="276198" y="938201"/>
            <a:ext cx="2536032" cy="2137196"/>
          </a:xfrm>
          <a:prstGeom prst="wedgeEllipseCallout">
            <a:avLst>
              <a:gd name="adj1" fmla="val -1322"/>
              <a:gd name="adj2" fmla="val 8575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Source Code Pro" panose="020B0509030403020204" pitchFamily="49" charset="0"/>
              </a:rPr>
              <a:t>* </a:t>
            </a:r>
            <a:r>
              <a:rPr lang="en-US" sz="2400" dirty="0"/>
              <a:t>and  </a:t>
            </a:r>
            <a:r>
              <a:rPr lang="en-US" sz="2400" dirty="0">
                <a:latin typeface="Source Code Pro" panose="020B0509030403020204" pitchFamily="49" charset="0"/>
              </a:rPr>
              <a:t>+</a:t>
            </a:r>
          </a:p>
          <a:p>
            <a:pPr algn="ctr"/>
            <a:r>
              <a:rPr lang="en-US" sz="2400" dirty="0"/>
              <a:t>are over the bag’s multiplicity</a:t>
            </a:r>
          </a:p>
        </p:txBody>
      </p:sp>
      <p:sp>
        <p:nvSpPr>
          <p:cNvPr id="25" name="Speech Bubble: Oval 24">
            <a:extLst>
              <a:ext uri="{FF2B5EF4-FFF2-40B4-BE49-F238E27FC236}">
                <a16:creationId xmlns:a16="http://schemas.microsoft.com/office/drawing/2014/main" id="{9B0329BC-5FF1-4650-BB5C-59CE31F8AD00}"/>
              </a:ext>
            </a:extLst>
          </p:cNvPr>
          <p:cNvSpPr/>
          <p:nvPr/>
        </p:nvSpPr>
        <p:spPr>
          <a:xfrm>
            <a:off x="5409603" y="3751618"/>
            <a:ext cx="3108960" cy="1872553"/>
          </a:xfrm>
          <a:prstGeom prst="wedgeEllipseCallout">
            <a:avLst>
              <a:gd name="adj1" fmla="val -97304"/>
              <a:gd name="adj2" fmla="val -6690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70AD47"/>
                </a:solidFill>
              </a:rPr>
              <a:t>Y</a:t>
            </a:r>
            <a:r>
              <a:rPr lang="en-US" sz="2400" dirty="0"/>
              <a:t>=1, </a:t>
            </a:r>
            <a:r>
              <a:rPr lang="en-US" sz="2400" dirty="0">
                <a:solidFill>
                  <a:srgbClr val="70AD47"/>
                </a:solidFill>
              </a:rPr>
              <a:t>Z</a:t>
            </a:r>
            <a:r>
              <a:rPr lang="en-US" sz="2400" dirty="0"/>
              <a:t>=2</a:t>
            </a:r>
          </a:p>
          <a:p>
            <a:pPr algn="ctr"/>
            <a:r>
              <a:rPr lang="en-US" sz="2400" dirty="0">
                <a:solidFill>
                  <a:srgbClr val="70AD47"/>
                </a:solidFill>
              </a:rPr>
              <a:t>Y</a:t>
            </a:r>
            <a:r>
              <a:rPr lang="en-US" sz="2400" dirty="0"/>
              <a:t>=2, </a:t>
            </a:r>
            <a:r>
              <a:rPr lang="en-US" sz="2400" dirty="0">
                <a:solidFill>
                  <a:srgbClr val="70AD47"/>
                </a:solidFill>
              </a:rPr>
              <a:t>Z</a:t>
            </a:r>
            <a:r>
              <a:rPr lang="en-US" sz="2400" dirty="0"/>
              <a:t>=3</a:t>
            </a:r>
          </a:p>
          <a:p>
            <a:pPr algn="ctr"/>
            <a:r>
              <a:rPr lang="en-US" sz="2400" dirty="0">
                <a:solidFill>
                  <a:srgbClr val="70AD47"/>
                </a:solidFill>
              </a:rPr>
              <a:t>Y</a:t>
            </a:r>
            <a:r>
              <a:rPr lang="en-US" sz="2400" dirty="0"/>
              <a:t>=3, </a:t>
            </a:r>
            <a:r>
              <a:rPr lang="en-US" sz="2400" dirty="0">
                <a:solidFill>
                  <a:srgbClr val="70AD47"/>
                </a:solidFill>
              </a:rPr>
              <a:t>Z</a:t>
            </a:r>
            <a:r>
              <a:rPr lang="en-US" sz="2400" dirty="0"/>
              <a:t>=4</a:t>
            </a:r>
          </a:p>
          <a:p>
            <a:pPr algn="ctr"/>
            <a:r>
              <a:rPr lang="en-US" sz="2400" dirty="0"/>
              <a:t>….</a:t>
            </a:r>
          </a:p>
        </p:txBody>
      </p:sp>
    </p:spTree>
    <p:extLst>
      <p:ext uri="{BB962C8B-B14F-4D97-AF65-F5344CB8AC3E}">
        <p14:creationId xmlns:p14="http://schemas.microsoft.com/office/powerpoint/2010/main" val="1066495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par>
                          <p:cTn id="12" fill="hold">
                            <p:stCondLst>
                              <p:cond delay="0"/>
                            </p:stCondLst>
                            <p:childTnLst>
                              <p:par>
                                <p:cTn id="13" presetID="10" presetClass="entr" presetSubtype="0" fill="hold" grpId="1"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500"/>
                                        <p:tgtEl>
                                          <p:spTgt spid="7"/>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500"/>
                                        <p:tgtEl>
                                          <p:spTgt spid="8"/>
                                        </p:tgtEl>
                                      </p:cBhvr>
                                    </p:animEffect>
                                  </p:childTnLst>
                                </p:cTn>
                              </p:par>
                              <p:par>
                                <p:cTn id="24" presetID="10" presetClass="exit" presetSubtype="0" fill="hold" grpId="0" nodeType="withEffect">
                                  <p:stCondLst>
                                    <p:cond delay="0"/>
                                  </p:stCondLst>
                                  <p:childTnLst>
                                    <p:animEffect transition="out" filter="fade">
                                      <p:cBhvr>
                                        <p:cTn id="25" dur="500"/>
                                        <p:tgtEl>
                                          <p:spTgt spid="13"/>
                                        </p:tgtEl>
                                      </p:cBhvr>
                                    </p:animEffect>
                                    <p:set>
                                      <p:cBhvr>
                                        <p:cTn id="26" dur="1" fill="hold">
                                          <p:stCondLst>
                                            <p:cond delay="499"/>
                                          </p:stCondLst>
                                        </p:cTn>
                                        <p:tgtEl>
                                          <p:spTgt spid="13"/>
                                        </p:tgtEl>
                                        <p:attrNameLst>
                                          <p:attrName>style.visibility</p:attrName>
                                        </p:attrNameLst>
                                      </p:cBhvr>
                                      <p:to>
                                        <p:strVal val="hidden"/>
                                      </p:to>
                                    </p:set>
                                  </p:childTnLst>
                                </p:cTn>
                              </p:par>
                            </p:childTnLst>
                          </p:cTn>
                        </p:par>
                        <p:par>
                          <p:cTn id="27" fill="hold">
                            <p:stCondLst>
                              <p:cond delay="500"/>
                            </p:stCondLst>
                            <p:childTnLst>
                              <p:par>
                                <p:cTn id="28" presetID="10" presetClass="entr" presetSubtype="0" fill="hold" grpId="0" nodeType="after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fade">
                                      <p:cBhvr>
                                        <p:cTn id="30" dur="500"/>
                                        <p:tgtEl>
                                          <p:spTgt spid="25"/>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500"/>
                                        <p:tgtEl>
                                          <p:spTgt spid="10"/>
                                        </p:tgtEl>
                                      </p:cBhvr>
                                    </p:animEffect>
                                  </p:childTnLst>
                                </p:cTn>
                              </p:par>
                              <p:par>
                                <p:cTn id="36" presetID="10" presetClass="exit" presetSubtype="0" fill="hold" grpId="1" nodeType="withEffect">
                                  <p:stCondLst>
                                    <p:cond delay="0"/>
                                  </p:stCondLst>
                                  <p:childTnLst>
                                    <p:animEffect transition="out" filter="fade">
                                      <p:cBhvr>
                                        <p:cTn id="37" dur="500"/>
                                        <p:tgtEl>
                                          <p:spTgt spid="8"/>
                                        </p:tgtEl>
                                      </p:cBhvr>
                                    </p:animEffect>
                                    <p:set>
                                      <p:cBhvr>
                                        <p:cTn id="38" dur="1" fill="hold">
                                          <p:stCondLst>
                                            <p:cond delay="499"/>
                                          </p:stCondLst>
                                        </p:cTn>
                                        <p:tgtEl>
                                          <p:spTgt spid="8"/>
                                        </p:tgtEl>
                                        <p:attrNameLst>
                                          <p:attrName>style.visibility</p:attrName>
                                        </p:attrNameLst>
                                      </p:cBhvr>
                                      <p:to>
                                        <p:strVal val="hidden"/>
                                      </p:to>
                                    </p:set>
                                  </p:childTnLst>
                                </p:cTn>
                              </p:par>
                              <p:par>
                                <p:cTn id="39" presetID="10" presetClass="entr" presetSubtype="0" fill="hold" grpId="0" nodeType="with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fade">
                                      <p:cBhvr>
                                        <p:cTn id="41" dur="500"/>
                                        <p:tgtEl>
                                          <p:spTgt spid="14"/>
                                        </p:tgtEl>
                                      </p:cBhvr>
                                    </p:animEffect>
                                  </p:childTnLst>
                                </p:cTn>
                              </p:par>
                              <p:par>
                                <p:cTn id="42" presetID="10" presetClass="exit" presetSubtype="0" fill="hold" grpId="1" nodeType="withEffect">
                                  <p:stCondLst>
                                    <p:cond delay="0"/>
                                  </p:stCondLst>
                                  <p:childTnLst>
                                    <p:animEffect transition="out" filter="fade">
                                      <p:cBhvr>
                                        <p:cTn id="43" dur="500"/>
                                        <p:tgtEl>
                                          <p:spTgt spid="25"/>
                                        </p:tgtEl>
                                      </p:cBhvr>
                                    </p:animEffect>
                                    <p:set>
                                      <p:cBhvr>
                                        <p:cTn id="44" dur="1" fill="hold">
                                          <p:stCondLst>
                                            <p:cond delay="499"/>
                                          </p:stCondLst>
                                        </p:cTn>
                                        <p:tgtEl>
                                          <p:spTgt spid="25"/>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Effect transition="in" filter="fade">
                                      <p:cBhvr>
                                        <p:cTn id="49" dur="500"/>
                                        <p:tgtEl>
                                          <p:spTgt spid="15"/>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fade">
                                      <p:cBhvr>
                                        <p:cTn id="52" dur="500"/>
                                        <p:tgtEl>
                                          <p:spTgt spid="11"/>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fade">
                                      <p:cBhvr>
                                        <p:cTn id="57" dur="500"/>
                                        <p:tgtEl>
                                          <p:spTgt spid="12"/>
                                        </p:tgtEl>
                                      </p:cBhvr>
                                    </p:animEffect>
                                  </p:childTnLst>
                                </p:cTn>
                              </p:par>
                              <p:par>
                                <p:cTn id="58" presetID="10" presetClass="exit" presetSubtype="0" fill="hold" grpId="1" nodeType="withEffect">
                                  <p:stCondLst>
                                    <p:cond delay="0"/>
                                  </p:stCondLst>
                                  <p:childTnLst>
                                    <p:animEffect transition="out" filter="fade">
                                      <p:cBhvr>
                                        <p:cTn id="59" dur="500"/>
                                        <p:tgtEl>
                                          <p:spTgt spid="14"/>
                                        </p:tgtEl>
                                      </p:cBhvr>
                                    </p:animEffect>
                                    <p:set>
                                      <p:cBhvr>
                                        <p:cTn id="60" dur="1" fill="hold">
                                          <p:stCondLst>
                                            <p:cond delay="499"/>
                                          </p:stCondLst>
                                        </p:cTn>
                                        <p:tgtEl>
                                          <p:spTgt spid="14"/>
                                        </p:tgtEl>
                                        <p:attrNameLst>
                                          <p:attrName>style.visibility</p:attrName>
                                        </p:attrNameLst>
                                      </p:cBhvr>
                                      <p:to>
                                        <p:strVal val="hidden"/>
                                      </p:to>
                                    </p:set>
                                  </p:childTnLst>
                                </p:cTn>
                              </p:par>
                              <p:par>
                                <p:cTn id="61" presetID="10" presetClass="exit" presetSubtype="0" fill="hold" grpId="1" nodeType="withEffect">
                                  <p:stCondLst>
                                    <p:cond delay="0"/>
                                  </p:stCondLst>
                                  <p:childTnLst>
                                    <p:animEffect transition="out" filter="fade">
                                      <p:cBhvr>
                                        <p:cTn id="62" dur="500"/>
                                        <p:tgtEl>
                                          <p:spTgt spid="15"/>
                                        </p:tgtEl>
                                      </p:cBhvr>
                                    </p:animEffect>
                                    <p:set>
                                      <p:cBhvr>
                                        <p:cTn id="63" dur="1" fill="hold">
                                          <p:stCondLst>
                                            <p:cond delay="499"/>
                                          </p:stCondLst>
                                        </p:cTn>
                                        <p:tgtEl>
                                          <p:spTgt spid="15"/>
                                        </p:tgtEl>
                                        <p:attrNameLst>
                                          <p:attrName>style.visibility</p:attrName>
                                        </p:attrNameLst>
                                      </p:cBhvr>
                                      <p:to>
                                        <p:strVal val="hidden"/>
                                      </p:to>
                                    </p:set>
                                  </p:childTnLst>
                                </p:cTn>
                              </p:par>
                            </p:childTnLst>
                          </p:cTn>
                        </p:par>
                        <p:par>
                          <p:cTn id="64" fill="hold">
                            <p:stCondLst>
                              <p:cond delay="500"/>
                            </p:stCondLst>
                            <p:childTnLst>
                              <p:par>
                                <p:cTn id="65" presetID="10" presetClass="entr" presetSubtype="0" fill="hold" grpId="0" nodeType="afterEffect">
                                  <p:stCondLst>
                                    <p:cond delay="0"/>
                                  </p:stCondLst>
                                  <p:childTnLst>
                                    <p:set>
                                      <p:cBhvr>
                                        <p:cTn id="66" dur="1" fill="hold">
                                          <p:stCondLst>
                                            <p:cond delay="0"/>
                                          </p:stCondLst>
                                        </p:cTn>
                                        <p:tgtEl>
                                          <p:spTgt spid="16"/>
                                        </p:tgtEl>
                                        <p:attrNameLst>
                                          <p:attrName>style.visibility</p:attrName>
                                        </p:attrNameLst>
                                      </p:cBhvr>
                                      <p:to>
                                        <p:strVal val="visible"/>
                                      </p:to>
                                    </p:set>
                                    <p:animEffect transition="in" filter="fade">
                                      <p:cBhvr>
                                        <p:cTn id="67" dur="500"/>
                                        <p:tgtEl>
                                          <p:spTgt spid="16"/>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17"/>
                                        </p:tgtEl>
                                        <p:attrNameLst>
                                          <p:attrName>style.visibility</p:attrName>
                                        </p:attrNameLst>
                                      </p:cBhvr>
                                      <p:to>
                                        <p:strVal val="visible"/>
                                      </p:to>
                                    </p:set>
                                    <p:animEffect transition="in" filter="fade">
                                      <p:cBhvr>
                                        <p:cTn id="70" dur="500"/>
                                        <p:tgtEl>
                                          <p:spTgt spid="17"/>
                                        </p:tgtEl>
                                      </p:cBhvr>
                                    </p:animEffect>
                                  </p:childTnLst>
                                </p:cTn>
                              </p:par>
                            </p:childTnLst>
                          </p:cTn>
                        </p:par>
                        <p:par>
                          <p:cTn id="71" fill="hold">
                            <p:stCondLst>
                              <p:cond delay="1000"/>
                            </p:stCondLst>
                            <p:childTnLst>
                              <p:par>
                                <p:cTn id="72" presetID="10" presetClass="entr" presetSubtype="0" fill="hold" grpId="0" nodeType="afterEffect">
                                  <p:stCondLst>
                                    <p:cond delay="0"/>
                                  </p:stCondLst>
                                  <p:childTnLst>
                                    <p:set>
                                      <p:cBhvr>
                                        <p:cTn id="73" dur="1" fill="hold">
                                          <p:stCondLst>
                                            <p:cond delay="0"/>
                                          </p:stCondLst>
                                        </p:cTn>
                                        <p:tgtEl>
                                          <p:spTgt spid="18"/>
                                        </p:tgtEl>
                                        <p:attrNameLst>
                                          <p:attrName>style.visibility</p:attrName>
                                        </p:attrNameLst>
                                      </p:cBhvr>
                                      <p:to>
                                        <p:strVal val="visible"/>
                                      </p:to>
                                    </p:set>
                                    <p:animEffect transition="in" filter="fade">
                                      <p:cBhvr>
                                        <p:cTn id="74" dur="500"/>
                                        <p:tgtEl>
                                          <p:spTgt spid="18"/>
                                        </p:tgtEl>
                                      </p:cBhvr>
                                    </p:animEffect>
                                  </p:childTnLst>
                                </p:cTn>
                              </p:par>
                              <p:par>
                                <p:cTn id="75" presetID="10" presetClass="entr" presetSubtype="0" fill="hold" grpId="0" nodeType="withEffect">
                                  <p:stCondLst>
                                    <p:cond delay="0"/>
                                  </p:stCondLst>
                                  <p:childTnLst>
                                    <p:set>
                                      <p:cBhvr>
                                        <p:cTn id="76" dur="1" fill="hold">
                                          <p:stCondLst>
                                            <p:cond delay="0"/>
                                          </p:stCondLst>
                                        </p:cTn>
                                        <p:tgtEl>
                                          <p:spTgt spid="26"/>
                                        </p:tgtEl>
                                        <p:attrNameLst>
                                          <p:attrName>style.visibility</p:attrName>
                                        </p:attrNameLst>
                                      </p:cBhvr>
                                      <p:to>
                                        <p:strVal val="visible"/>
                                      </p:to>
                                    </p:set>
                                    <p:animEffect transition="in" filter="fade">
                                      <p:cBhvr>
                                        <p:cTn id="77" dur="500"/>
                                        <p:tgtEl>
                                          <p:spTgt spid="26"/>
                                        </p:tgtEl>
                                      </p:cBhvr>
                                    </p:animEffect>
                                  </p:childTnLst>
                                </p:cTn>
                              </p:par>
                            </p:childTnLst>
                          </p:cTn>
                        </p:par>
                        <p:par>
                          <p:cTn id="78" fill="hold">
                            <p:stCondLst>
                              <p:cond delay="1500"/>
                            </p:stCondLst>
                            <p:childTnLst>
                              <p:par>
                                <p:cTn id="79" presetID="10" presetClass="entr" presetSubtype="0" fill="hold" grpId="0" nodeType="afterEffect">
                                  <p:stCondLst>
                                    <p:cond delay="0"/>
                                  </p:stCondLst>
                                  <p:childTnLst>
                                    <p:set>
                                      <p:cBhvr>
                                        <p:cTn id="80" dur="1" fill="hold">
                                          <p:stCondLst>
                                            <p:cond delay="0"/>
                                          </p:stCondLst>
                                        </p:cTn>
                                        <p:tgtEl>
                                          <p:spTgt spid="19"/>
                                        </p:tgtEl>
                                        <p:attrNameLst>
                                          <p:attrName>style.visibility</p:attrName>
                                        </p:attrNameLst>
                                      </p:cBhvr>
                                      <p:to>
                                        <p:strVal val="visible"/>
                                      </p:to>
                                    </p:set>
                                    <p:animEffect transition="in" filter="fade">
                                      <p:cBhvr>
                                        <p:cTn id="81"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10" grpId="0"/>
      <p:bldP spid="12" grpId="0"/>
      <p:bldP spid="22" grpId="0"/>
      <p:bldP spid="11" grpId="0"/>
      <p:bldP spid="8" grpId="0" animBg="1"/>
      <p:bldP spid="8" grpId="1" animBg="1"/>
      <p:bldP spid="13" grpId="0" animBg="1"/>
      <p:bldP spid="13" grpId="1" animBg="1"/>
      <p:bldP spid="14" grpId="0" animBg="1"/>
      <p:bldP spid="14" grpId="1" animBg="1"/>
      <p:bldP spid="15" grpId="0" animBg="1"/>
      <p:bldP spid="15" grpId="1" animBg="1"/>
      <p:bldP spid="16" grpId="0" animBg="1"/>
      <p:bldP spid="17" grpId="0" animBg="1"/>
      <p:bldP spid="26" grpId="0" animBg="1"/>
      <p:bldP spid="18" grpId="0" animBg="1"/>
      <p:bldP spid="19" grpId="0" animBg="1"/>
      <p:bldP spid="25" grpId="0" animBg="1"/>
      <p:bldP spid="25"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8F1B2-B6C2-4D62-AB49-722EBBADD3F6}"/>
              </a:ext>
            </a:extLst>
          </p:cNvPr>
          <p:cNvSpPr>
            <a:spLocks noGrp="1"/>
          </p:cNvSpPr>
          <p:nvPr>
            <p:ph type="title"/>
          </p:nvPr>
        </p:nvSpPr>
        <p:spPr/>
        <p:txBody>
          <a:bodyPr/>
          <a:lstStyle/>
          <a:p>
            <a:pPr algn="ctr"/>
            <a:r>
              <a:rPr lang="en-US" dirty="0"/>
              <a:t>Rewriting Example: Shortest Path</a:t>
            </a:r>
          </a:p>
        </p:txBody>
      </p:sp>
      <p:sp>
        <p:nvSpPr>
          <p:cNvPr id="4" name="Slide Number Placeholder 3">
            <a:extLst>
              <a:ext uri="{FF2B5EF4-FFF2-40B4-BE49-F238E27FC236}">
                <a16:creationId xmlns:a16="http://schemas.microsoft.com/office/drawing/2014/main" id="{3188ED6A-5F8F-4C91-A3DC-7D5E5BE17295}"/>
              </a:ext>
            </a:extLst>
          </p:cNvPr>
          <p:cNvSpPr>
            <a:spLocks noGrp="1"/>
          </p:cNvSpPr>
          <p:nvPr>
            <p:ph type="sldNum" sz="quarter" idx="12"/>
          </p:nvPr>
        </p:nvSpPr>
        <p:spPr/>
        <p:txBody>
          <a:bodyPr/>
          <a:lstStyle/>
          <a:p>
            <a:fld id="{3621B4CF-3BF2-4D07-85C3-ECAFBC7B28BE}" type="slidenum">
              <a:rPr lang="en-US" smtClean="0"/>
              <a:pPr/>
              <a:t>13</a:t>
            </a:fld>
            <a:endParaRPr lang="en-US" sz="1800"/>
          </a:p>
        </p:txBody>
      </p:sp>
      <p:sp>
        <p:nvSpPr>
          <p:cNvPr id="5" name="Speech Bubble: Oval 4" hidden="1">
            <a:extLst>
              <a:ext uri="{FF2B5EF4-FFF2-40B4-BE49-F238E27FC236}">
                <a16:creationId xmlns:a16="http://schemas.microsoft.com/office/drawing/2014/main" id="{1A6672B0-7FCA-4389-B108-A911729EDB2F}"/>
              </a:ext>
            </a:extLst>
          </p:cNvPr>
          <p:cNvSpPr/>
          <p:nvPr/>
        </p:nvSpPr>
        <p:spPr>
          <a:xfrm>
            <a:off x="8162925" y="1504950"/>
            <a:ext cx="3962400" cy="2671763"/>
          </a:xfrm>
          <a:prstGeom prst="wedgeEllipseCallout">
            <a:avLst>
              <a:gd name="adj1" fmla="val -74198"/>
              <a:gd name="adj2" fmla="val -5835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Recall the shortest path program does not work in either Prolog or </a:t>
            </a:r>
            <a:r>
              <a:rPr lang="en-US" sz="2400" dirty="0" err="1"/>
              <a:t>Datalog’s</a:t>
            </a:r>
            <a:r>
              <a:rPr lang="en-US" sz="2400" dirty="0"/>
              <a:t> execution style</a:t>
            </a:r>
          </a:p>
        </p:txBody>
      </p:sp>
      <p:sp>
        <p:nvSpPr>
          <p:cNvPr id="6" name="TextBox 5">
            <a:extLst>
              <a:ext uri="{FF2B5EF4-FFF2-40B4-BE49-F238E27FC236}">
                <a16:creationId xmlns:a16="http://schemas.microsoft.com/office/drawing/2014/main" id="{87131B77-FF2E-49F2-AFE3-52FDE8810828}"/>
              </a:ext>
            </a:extLst>
          </p:cNvPr>
          <p:cNvSpPr txBox="1"/>
          <p:nvPr/>
        </p:nvSpPr>
        <p:spPr>
          <a:xfrm>
            <a:off x="690563" y="1433513"/>
            <a:ext cx="6000750" cy="461665"/>
          </a:xfrm>
          <a:prstGeom prst="rect">
            <a:avLst/>
          </a:prstGeom>
          <a:noFill/>
        </p:spPr>
        <p:txBody>
          <a:bodyPr wrap="square" rtlCol="0">
            <a:spAutoFit/>
          </a:bodyPr>
          <a:lstStyle/>
          <a:p>
            <a:r>
              <a:rPr lang="en-US" sz="2400" dirty="0">
                <a:solidFill>
                  <a:srgbClr val="70AD47"/>
                </a:solidFill>
                <a:latin typeface="Source Code Pro" panose="020B0509030403020204" pitchFamily="49" charset="0"/>
              </a:rPr>
              <a:t>Distance</a:t>
            </a:r>
            <a:r>
              <a:rPr lang="en-US" sz="2400" dirty="0">
                <a:latin typeface="Source Code Pro" panose="020B0509030403020204" pitchFamily="49" charset="0"/>
              </a:rPr>
              <a:t> is distance("a", "c")</a:t>
            </a:r>
          </a:p>
        </p:txBody>
      </p:sp>
      <p:sp>
        <p:nvSpPr>
          <p:cNvPr id="7" name="TextBox 6">
            <a:extLst>
              <a:ext uri="{FF2B5EF4-FFF2-40B4-BE49-F238E27FC236}">
                <a16:creationId xmlns:a16="http://schemas.microsoft.com/office/drawing/2014/main" id="{C78CD000-BCF5-4BA0-B592-7EFA2919B143}"/>
              </a:ext>
            </a:extLst>
          </p:cNvPr>
          <p:cNvSpPr txBox="1"/>
          <p:nvPr/>
        </p:nvSpPr>
        <p:spPr>
          <a:xfrm>
            <a:off x="3412333" y="1838028"/>
            <a:ext cx="7386637" cy="1323439"/>
          </a:xfrm>
          <a:prstGeom prst="rect">
            <a:avLst/>
          </a:prstGeom>
          <a:noFill/>
        </p:spPr>
        <p:txBody>
          <a:bodyPr wrap="square" rtlCol="0">
            <a:spAutoFit/>
          </a:bodyPr>
          <a:lstStyle/>
          <a:p>
            <a:r>
              <a:rPr lang="en-US" sz="1600" dirty="0">
                <a:latin typeface="Source Code Pro" panose="020B0509030403020204" pitchFamily="49" charset="0"/>
              </a:rPr>
              <a:t>(</a:t>
            </a:r>
            <a:r>
              <a:rPr lang="en-US" sz="1600" dirty="0">
                <a:solidFill>
                  <a:srgbClr val="70AD47"/>
                </a:solidFill>
                <a:latin typeface="Source Code Pro" panose="020B0509030403020204" pitchFamily="49" charset="0"/>
              </a:rPr>
              <a:t>Result</a:t>
            </a:r>
            <a:r>
              <a:rPr lang="en-US" sz="1600" dirty="0">
                <a:latin typeface="Source Code Pro" panose="020B0509030403020204" pitchFamily="49" charset="0"/>
              </a:rPr>
              <a:t>=min(</a:t>
            </a:r>
            <a:r>
              <a:rPr lang="en-US" sz="1600" dirty="0" err="1">
                <a:solidFill>
                  <a:srgbClr val="70AD47"/>
                </a:solidFill>
                <a:latin typeface="Source Code Pro" panose="020B0509030403020204" pitchFamily="49" charset="0"/>
              </a:rPr>
              <a:t>MinInput</a:t>
            </a:r>
            <a:r>
              <a:rPr lang="en-US" sz="1600" dirty="0">
                <a:latin typeface="Source Code Pro" panose="020B0509030403020204" pitchFamily="49" charset="0"/>
              </a:rPr>
              <a:t>,</a:t>
            </a:r>
          </a:p>
          <a:p>
            <a:r>
              <a:rPr lang="en-US" sz="1600" dirty="0">
                <a:latin typeface="Source Code Pro" panose="020B0509030403020204" pitchFamily="49" charset="0"/>
              </a:rPr>
              <a:t>  (</a:t>
            </a:r>
            <a:r>
              <a:rPr lang="en-US" sz="1600" dirty="0">
                <a:solidFill>
                  <a:srgbClr val="70AD47"/>
                </a:solidFill>
                <a:latin typeface="Source Code Pro" panose="020B0509030403020204" pitchFamily="49" charset="0"/>
              </a:rPr>
              <a:t>Arg1</a:t>
            </a:r>
            <a:r>
              <a:rPr lang="en-US" sz="1600" dirty="0">
                <a:latin typeface="Source Code Pro" panose="020B0509030403020204" pitchFamily="49" charset="0"/>
              </a:rPr>
              <a:t>=</a:t>
            </a:r>
            <a:r>
              <a:rPr lang="en-US" sz="1600" dirty="0">
                <a:solidFill>
                  <a:srgbClr val="70AD47"/>
                </a:solidFill>
                <a:latin typeface="Source Code Pro" panose="020B0509030403020204" pitchFamily="49" charset="0"/>
              </a:rPr>
              <a:t>Arg2</a:t>
            </a:r>
            <a:r>
              <a:rPr lang="en-US" sz="1600" dirty="0">
                <a:latin typeface="Source Code Pro" panose="020B0509030403020204" pitchFamily="49" charset="0"/>
              </a:rPr>
              <a:t>)*(</a:t>
            </a:r>
            <a:r>
              <a:rPr lang="en-US" sz="1600" dirty="0" err="1">
                <a:solidFill>
                  <a:srgbClr val="70AD47"/>
                </a:solidFill>
                <a:latin typeface="Source Code Pro" panose="020B0509030403020204" pitchFamily="49" charset="0"/>
              </a:rPr>
              <a:t>MinInput</a:t>
            </a:r>
            <a:r>
              <a:rPr lang="en-US" sz="1600" dirty="0">
                <a:latin typeface="Source Code Pro" panose="020B0509030403020204" pitchFamily="49" charset="0"/>
              </a:rPr>
              <a:t>=0) + </a:t>
            </a:r>
          </a:p>
          <a:p>
            <a:r>
              <a:rPr lang="en-US" sz="1600" dirty="0">
                <a:latin typeface="Source Code Pro" panose="020B0509030403020204" pitchFamily="49" charset="0"/>
              </a:rPr>
              <a:t>  </a:t>
            </a:r>
            <a:r>
              <a:rPr lang="en-US" sz="1600" dirty="0" err="1">
                <a:latin typeface="Source Code Pro" panose="020B0509030403020204" pitchFamily="49" charset="0"/>
              </a:rPr>
              <a:t>proj</a:t>
            </a:r>
            <a:r>
              <a:rPr lang="en-US" sz="1600" dirty="0">
                <a:latin typeface="Source Code Pro" panose="020B0509030403020204" pitchFamily="49" charset="0"/>
              </a:rPr>
              <a:t>(</a:t>
            </a:r>
            <a:r>
              <a:rPr lang="en-US" sz="1600" dirty="0">
                <a:solidFill>
                  <a:srgbClr val="70AD47"/>
                </a:solidFill>
                <a:latin typeface="Source Code Pro" panose="020B0509030403020204" pitchFamily="49" charset="0"/>
              </a:rPr>
              <a:t>E</a:t>
            </a:r>
            <a:r>
              <a:rPr lang="en-US" sz="1600" dirty="0">
                <a:latin typeface="Source Code Pro" panose="020B0509030403020204" pitchFamily="49" charset="0"/>
              </a:rPr>
              <a:t>, </a:t>
            </a:r>
            <a:r>
              <a:rPr lang="en-US" sz="1600" dirty="0" err="1">
                <a:latin typeface="Source Code Pro" panose="020B0509030403020204" pitchFamily="49" charset="0"/>
              </a:rPr>
              <a:t>proj</a:t>
            </a:r>
            <a:r>
              <a:rPr lang="en-US" sz="1600" dirty="0">
                <a:latin typeface="Source Code Pro" panose="020B0509030403020204" pitchFamily="49" charset="0"/>
              </a:rPr>
              <a:t>(</a:t>
            </a:r>
            <a:r>
              <a:rPr lang="en-US" sz="1600" dirty="0">
                <a:solidFill>
                  <a:srgbClr val="70AD47"/>
                </a:solidFill>
                <a:latin typeface="Source Code Pro" panose="020B0509030403020204" pitchFamily="49" charset="0"/>
              </a:rPr>
              <a:t>D</a:t>
            </a:r>
            <a:r>
              <a:rPr lang="en-US" sz="1600" dirty="0">
                <a:latin typeface="Source Code Pro" panose="020B0509030403020204" pitchFamily="49" charset="0"/>
              </a:rPr>
              <a:t>, </a:t>
            </a:r>
            <a:r>
              <a:rPr lang="en-US" sz="1600" dirty="0" err="1">
                <a:latin typeface="Source Code Pro" panose="020B0509030403020204" pitchFamily="49" charset="0"/>
              </a:rPr>
              <a:t>proj</a:t>
            </a:r>
            <a:r>
              <a:rPr lang="en-US" sz="1600" dirty="0">
                <a:latin typeface="Source Code Pro" panose="020B0509030403020204" pitchFamily="49" charset="0"/>
              </a:rPr>
              <a:t>(</a:t>
            </a:r>
            <a:r>
              <a:rPr lang="en-US" sz="1600" dirty="0">
                <a:solidFill>
                  <a:srgbClr val="70AD47"/>
                </a:solidFill>
                <a:latin typeface="Source Code Pro" panose="020B0509030403020204" pitchFamily="49" charset="0"/>
              </a:rPr>
              <a:t>X</a:t>
            </a:r>
            <a:r>
              <a:rPr lang="en-US" sz="1600" dirty="0">
                <a:latin typeface="Source Code Pro" panose="020B0509030403020204" pitchFamily="49" charset="0"/>
              </a:rPr>
              <a:t>,</a:t>
            </a:r>
          </a:p>
          <a:p>
            <a:r>
              <a:rPr lang="en-US" sz="1600" dirty="0">
                <a:latin typeface="Source Code Pro" panose="020B0509030403020204" pitchFamily="49" charset="0"/>
              </a:rPr>
              <a:t>     (</a:t>
            </a:r>
            <a:r>
              <a:rPr lang="en-US" sz="1600" dirty="0">
                <a:solidFill>
                  <a:srgbClr val="70AD47"/>
                </a:solidFill>
                <a:latin typeface="Source Code Pro" panose="020B0509030403020204" pitchFamily="49" charset="0"/>
              </a:rPr>
              <a:t>E</a:t>
            </a:r>
            <a:r>
              <a:rPr lang="en-US" sz="1600" dirty="0">
                <a:latin typeface="Source Code Pro" panose="020B0509030403020204" pitchFamily="49" charset="0"/>
              </a:rPr>
              <a:t> is edge(</a:t>
            </a:r>
            <a:r>
              <a:rPr lang="en-US" sz="1600" dirty="0">
                <a:solidFill>
                  <a:srgbClr val="70AD47"/>
                </a:solidFill>
                <a:latin typeface="Source Code Pro" panose="020B0509030403020204" pitchFamily="49" charset="0"/>
              </a:rPr>
              <a:t>Arg2</a:t>
            </a:r>
            <a:r>
              <a:rPr lang="en-US" sz="1600" dirty="0">
                <a:latin typeface="Source Code Pro" panose="020B0509030403020204" pitchFamily="49" charset="0"/>
              </a:rPr>
              <a:t>, </a:t>
            </a:r>
            <a:r>
              <a:rPr lang="en-US" sz="1600" dirty="0">
                <a:solidFill>
                  <a:srgbClr val="70AD47"/>
                </a:solidFill>
                <a:latin typeface="Source Code Pro" panose="020B0509030403020204" pitchFamily="49" charset="0"/>
              </a:rPr>
              <a:t>X</a:t>
            </a:r>
            <a:r>
              <a:rPr lang="en-US" sz="1600" dirty="0">
                <a:latin typeface="Source Code Pro" panose="020B0509030403020204" pitchFamily="49" charset="0"/>
              </a:rPr>
              <a:t>))*(</a:t>
            </a:r>
            <a:r>
              <a:rPr lang="en-US" sz="1600" dirty="0">
                <a:solidFill>
                  <a:srgbClr val="70AD47"/>
                </a:solidFill>
                <a:latin typeface="Source Code Pro" panose="020B0509030403020204" pitchFamily="49" charset="0"/>
              </a:rPr>
              <a:t>D</a:t>
            </a:r>
            <a:r>
              <a:rPr lang="en-US" sz="1600" dirty="0">
                <a:latin typeface="Source Code Pro" panose="020B0509030403020204" pitchFamily="49" charset="0"/>
              </a:rPr>
              <a:t> is distance(</a:t>
            </a:r>
            <a:r>
              <a:rPr lang="en-US" sz="1600" dirty="0">
                <a:solidFill>
                  <a:srgbClr val="70AD47"/>
                </a:solidFill>
                <a:latin typeface="Source Code Pro" panose="020B0509030403020204" pitchFamily="49" charset="0"/>
              </a:rPr>
              <a:t>Argr1</a:t>
            </a:r>
            <a:r>
              <a:rPr lang="en-US" sz="1600" dirty="0">
                <a:latin typeface="Source Code Pro" panose="020B0509030403020204" pitchFamily="49" charset="0"/>
              </a:rPr>
              <a:t>,</a:t>
            </a:r>
            <a:r>
              <a:rPr lang="en-US" sz="1600" dirty="0">
                <a:solidFill>
                  <a:srgbClr val="70AD47"/>
                </a:solidFill>
                <a:latin typeface="Source Code Pro" panose="020B0509030403020204" pitchFamily="49" charset="0"/>
              </a:rPr>
              <a:t>X</a:t>
            </a:r>
            <a:r>
              <a:rPr lang="en-US" sz="1600" dirty="0">
                <a:latin typeface="Source Code Pro" panose="020B0509030403020204" pitchFamily="49" charset="0"/>
              </a:rPr>
              <a:t>)*</a:t>
            </a:r>
            <a:r>
              <a:rPr lang="en-US" sz="1600" dirty="0" err="1">
                <a:latin typeface="Source Code Pro" panose="020B0509030403020204" pitchFamily="49" charset="0"/>
              </a:rPr>
              <a:t>bultin_plus</a:t>
            </a:r>
            <a:r>
              <a:rPr lang="en-US" sz="1600" dirty="0">
                <a:latin typeface="Source Code Pro" panose="020B0509030403020204" pitchFamily="49" charset="0"/>
              </a:rPr>
              <a:t>(</a:t>
            </a:r>
            <a:r>
              <a:rPr lang="en-US" sz="1600" dirty="0" err="1">
                <a:solidFill>
                  <a:srgbClr val="70AD47"/>
                </a:solidFill>
                <a:latin typeface="Source Code Pro" panose="020B0509030403020204" pitchFamily="49" charset="0"/>
              </a:rPr>
              <a:t>E</a:t>
            </a:r>
            <a:r>
              <a:rPr lang="en-US" sz="1600" dirty="0" err="1">
                <a:latin typeface="Source Code Pro" panose="020B0509030403020204" pitchFamily="49" charset="0"/>
              </a:rPr>
              <a:t>,</a:t>
            </a:r>
            <a:r>
              <a:rPr lang="en-US" sz="1600" dirty="0" err="1">
                <a:solidFill>
                  <a:srgbClr val="70AD47"/>
                </a:solidFill>
                <a:latin typeface="Source Code Pro" panose="020B0509030403020204" pitchFamily="49" charset="0"/>
              </a:rPr>
              <a:t>D</a:t>
            </a:r>
            <a:r>
              <a:rPr lang="en-US" sz="1600" dirty="0" err="1">
                <a:latin typeface="Source Code Pro" panose="020B0509030403020204" pitchFamily="49" charset="0"/>
              </a:rPr>
              <a:t>,</a:t>
            </a:r>
            <a:r>
              <a:rPr lang="en-US" sz="1600" dirty="0" err="1">
                <a:solidFill>
                  <a:srgbClr val="70AD47"/>
                </a:solidFill>
                <a:latin typeface="Source Code Pro" panose="020B0509030403020204" pitchFamily="49" charset="0"/>
              </a:rPr>
              <a:t>MinInput</a:t>
            </a:r>
            <a:r>
              <a:rPr lang="en-US" sz="1600" dirty="0">
                <a:latin typeface="Source Code Pro" panose="020B0509030403020204" pitchFamily="49" charset="0"/>
              </a:rPr>
              <a:t>)))) </a:t>
            </a:r>
          </a:p>
        </p:txBody>
      </p:sp>
      <p:sp>
        <p:nvSpPr>
          <p:cNvPr id="3" name="Arrow: Down 2">
            <a:extLst>
              <a:ext uri="{FF2B5EF4-FFF2-40B4-BE49-F238E27FC236}">
                <a16:creationId xmlns:a16="http://schemas.microsoft.com/office/drawing/2014/main" id="{CC2F41A5-9AD7-4B1E-A4EB-DB1FAB854C9D}"/>
              </a:ext>
            </a:extLst>
          </p:cNvPr>
          <p:cNvSpPr/>
          <p:nvPr/>
        </p:nvSpPr>
        <p:spPr>
          <a:xfrm>
            <a:off x="2605088" y="1828800"/>
            <a:ext cx="585787" cy="13255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7D239539-2EB8-4FB8-BB6F-09DA267051D3}"/>
              </a:ext>
            </a:extLst>
          </p:cNvPr>
          <p:cNvSpPr txBox="1"/>
          <p:nvPr/>
        </p:nvSpPr>
        <p:spPr>
          <a:xfrm>
            <a:off x="590548" y="3117635"/>
            <a:ext cx="10306052" cy="1077218"/>
          </a:xfrm>
          <a:prstGeom prst="rect">
            <a:avLst/>
          </a:prstGeom>
          <a:noFill/>
        </p:spPr>
        <p:txBody>
          <a:bodyPr wrap="square">
            <a:spAutoFit/>
          </a:bodyPr>
          <a:lstStyle/>
          <a:p>
            <a:r>
              <a:rPr lang="en-US" sz="1600" dirty="0">
                <a:latin typeface="Source Code Pro" panose="020B0509030403020204" pitchFamily="49" charset="0"/>
              </a:rPr>
              <a:t>(</a:t>
            </a:r>
            <a:r>
              <a:rPr lang="en-US" sz="1600" dirty="0">
                <a:solidFill>
                  <a:srgbClr val="70AD47"/>
                </a:solidFill>
                <a:latin typeface="Source Code Pro" panose="020B0509030403020204" pitchFamily="49" charset="0"/>
              </a:rPr>
              <a:t>Distance</a:t>
            </a:r>
            <a:r>
              <a:rPr lang="en-US" sz="1600" dirty="0">
                <a:latin typeface="Source Code Pro" panose="020B0509030403020204" pitchFamily="49" charset="0"/>
              </a:rPr>
              <a:t>=min(</a:t>
            </a:r>
            <a:r>
              <a:rPr lang="en-US" sz="1600" dirty="0" err="1">
                <a:solidFill>
                  <a:srgbClr val="70AD47"/>
                </a:solidFill>
                <a:latin typeface="Source Code Pro" panose="020B0509030403020204" pitchFamily="49" charset="0"/>
              </a:rPr>
              <a:t>MinInput</a:t>
            </a:r>
            <a:r>
              <a:rPr lang="en-US" sz="1600" dirty="0">
                <a:latin typeface="Source Code Pro" panose="020B0509030403020204" pitchFamily="49" charset="0"/>
              </a:rPr>
              <a:t>,</a:t>
            </a:r>
          </a:p>
          <a:p>
            <a:r>
              <a:rPr lang="en-US" sz="1600" dirty="0">
                <a:latin typeface="Source Code Pro" panose="020B0509030403020204" pitchFamily="49" charset="0"/>
              </a:rPr>
              <a:t>  ("a"="c")*(</a:t>
            </a:r>
            <a:r>
              <a:rPr lang="en-US" sz="1600" dirty="0" err="1">
                <a:solidFill>
                  <a:srgbClr val="70AD47"/>
                </a:solidFill>
                <a:latin typeface="Source Code Pro" panose="020B0509030403020204" pitchFamily="49" charset="0"/>
              </a:rPr>
              <a:t>MinInput</a:t>
            </a:r>
            <a:r>
              <a:rPr lang="en-US" sz="1600" dirty="0">
                <a:latin typeface="Source Code Pro" panose="020B0509030403020204" pitchFamily="49" charset="0"/>
              </a:rPr>
              <a:t>=0) + </a:t>
            </a:r>
          </a:p>
          <a:p>
            <a:r>
              <a:rPr lang="en-US" sz="1600" dirty="0">
                <a:latin typeface="Source Code Pro" panose="020B0509030403020204" pitchFamily="49" charset="0"/>
              </a:rPr>
              <a:t>  </a:t>
            </a:r>
            <a:r>
              <a:rPr lang="en-US" sz="1600" dirty="0" err="1">
                <a:latin typeface="Source Code Pro" panose="020B0509030403020204" pitchFamily="49" charset="0"/>
              </a:rPr>
              <a:t>proj</a:t>
            </a:r>
            <a:r>
              <a:rPr lang="en-US" sz="1600" dirty="0">
                <a:latin typeface="Source Code Pro" panose="020B0509030403020204" pitchFamily="49" charset="0"/>
              </a:rPr>
              <a:t>(</a:t>
            </a:r>
            <a:r>
              <a:rPr lang="en-US" sz="1600" dirty="0">
                <a:solidFill>
                  <a:srgbClr val="70AD47"/>
                </a:solidFill>
                <a:latin typeface="Source Code Pro" panose="020B0509030403020204" pitchFamily="49" charset="0"/>
              </a:rPr>
              <a:t>E</a:t>
            </a:r>
            <a:r>
              <a:rPr lang="en-US" sz="1600" dirty="0">
                <a:latin typeface="Source Code Pro" panose="020B0509030403020204" pitchFamily="49" charset="0"/>
              </a:rPr>
              <a:t>, </a:t>
            </a:r>
            <a:r>
              <a:rPr lang="en-US" sz="1600" dirty="0" err="1">
                <a:latin typeface="Source Code Pro" panose="020B0509030403020204" pitchFamily="49" charset="0"/>
              </a:rPr>
              <a:t>proj</a:t>
            </a:r>
            <a:r>
              <a:rPr lang="en-US" sz="1600" dirty="0">
                <a:latin typeface="Source Code Pro" panose="020B0509030403020204" pitchFamily="49" charset="0"/>
              </a:rPr>
              <a:t>(</a:t>
            </a:r>
            <a:r>
              <a:rPr lang="en-US" sz="1600" dirty="0">
                <a:solidFill>
                  <a:srgbClr val="70AD47"/>
                </a:solidFill>
                <a:latin typeface="Source Code Pro" panose="020B0509030403020204" pitchFamily="49" charset="0"/>
              </a:rPr>
              <a:t>D</a:t>
            </a:r>
            <a:r>
              <a:rPr lang="en-US" sz="1600" dirty="0">
                <a:latin typeface="Source Code Pro" panose="020B0509030403020204" pitchFamily="49" charset="0"/>
              </a:rPr>
              <a:t>, </a:t>
            </a:r>
            <a:r>
              <a:rPr lang="en-US" sz="1600" dirty="0" err="1">
                <a:latin typeface="Source Code Pro" panose="020B0509030403020204" pitchFamily="49" charset="0"/>
              </a:rPr>
              <a:t>proj</a:t>
            </a:r>
            <a:r>
              <a:rPr lang="en-US" sz="1600" dirty="0">
                <a:latin typeface="Source Code Pro" panose="020B0509030403020204" pitchFamily="49" charset="0"/>
              </a:rPr>
              <a:t>(</a:t>
            </a:r>
            <a:r>
              <a:rPr lang="en-US" sz="1600" dirty="0">
                <a:solidFill>
                  <a:srgbClr val="70AD47"/>
                </a:solidFill>
                <a:latin typeface="Source Code Pro" panose="020B0509030403020204" pitchFamily="49" charset="0"/>
              </a:rPr>
              <a:t>X</a:t>
            </a:r>
            <a:r>
              <a:rPr lang="en-US" sz="1600" dirty="0">
                <a:latin typeface="Source Code Pro" panose="020B0509030403020204" pitchFamily="49" charset="0"/>
              </a:rPr>
              <a:t>,</a:t>
            </a:r>
          </a:p>
          <a:p>
            <a:r>
              <a:rPr lang="en-US" sz="1600" dirty="0">
                <a:latin typeface="Source Code Pro" panose="020B0509030403020204" pitchFamily="49" charset="0"/>
              </a:rPr>
              <a:t>     (</a:t>
            </a:r>
            <a:r>
              <a:rPr lang="en-US" sz="1600" dirty="0">
                <a:solidFill>
                  <a:srgbClr val="70AD47"/>
                </a:solidFill>
                <a:latin typeface="Source Code Pro" panose="020B0509030403020204" pitchFamily="49" charset="0"/>
              </a:rPr>
              <a:t>E</a:t>
            </a:r>
            <a:r>
              <a:rPr lang="en-US" sz="1600" dirty="0">
                <a:latin typeface="Source Code Pro" panose="020B0509030403020204" pitchFamily="49" charset="0"/>
              </a:rPr>
              <a:t> is edge("c", </a:t>
            </a:r>
            <a:r>
              <a:rPr lang="en-US" sz="1600" dirty="0">
                <a:solidFill>
                  <a:srgbClr val="70AD47"/>
                </a:solidFill>
                <a:latin typeface="Source Code Pro" panose="020B0509030403020204" pitchFamily="49" charset="0"/>
              </a:rPr>
              <a:t>X</a:t>
            </a:r>
            <a:r>
              <a:rPr lang="en-US" sz="1600" dirty="0">
                <a:latin typeface="Source Code Pro" panose="020B0509030403020204" pitchFamily="49" charset="0"/>
              </a:rPr>
              <a:t>))*(</a:t>
            </a:r>
            <a:r>
              <a:rPr lang="en-US" sz="1600" dirty="0">
                <a:solidFill>
                  <a:srgbClr val="70AD47"/>
                </a:solidFill>
                <a:latin typeface="Source Code Pro" panose="020B0509030403020204" pitchFamily="49" charset="0"/>
              </a:rPr>
              <a:t>D</a:t>
            </a:r>
            <a:r>
              <a:rPr lang="en-US" sz="1600" dirty="0">
                <a:latin typeface="Source Code Pro" panose="020B0509030403020204" pitchFamily="49" charset="0"/>
              </a:rPr>
              <a:t> is distance("</a:t>
            </a:r>
            <a:r>
              <a:rPr lang="en-US" sz="1600" dirty="0" err="1">
                <a:latin typeface="Source Code Pro" panose="020B0509030403020204" pitchFamily="49" charset="0"/>
              </a:rPr>
              <a:t>a",</a:t>
            </a:r>
            <a:r>
              <a:rPr lang="en-US" sz="1600" dirty="0" err="1">
                <a:solidFill>
                  <a:srgbClr val="70AD47"/>
                </a:solidFill>
                <a:latin typeface="Source Code Pro" panose="020B0509030403020204" pitchFamily="49" charset="0"/>
              </a:rPr>
              <a:t>X</a:t>
            </a:r>
            <a:r>
              <a:rPr lang="en-US" sz="1600" dirty="0">
                <a:latin typeface="Source Code Pro" panose="020B0509030403020204" pitchFamily="49" charset="0"/>
              </a:rPr>
              <a:t>)*</a:t>
            </a:r>
            <a:r>
              <a:rPr lang="en-US" sz="1600" dirty="0" err="1">
                <a:latin typeface="Source Code Pro" panose="020B0509030403020204" pitchFamily="49" charset="0"/>
              </a:rPr>
              <a:t>bultin_plus</a:t>
            </a:r>
            <a:r>
              <a:rPr lang="en-US" sz="1600" dirty="0">
                <a:latin typeface="Source Code Pro" panose="020B0509030403020204" pitchFamily="49" charset="0"/>
              </a:rPr>
              <a:t>(</a:t>
            </a:r>
            <a:r>
              <a:rPr lang="en-US" sz="1600" dirty="0" err="1">
                <a:solidFill>
                  <a:srgbClr val="70AD47"/>
                </a:solidFill>
                <a:latin typeface="Source Code Pro" panose="020B0509030403020204" pitchFamily="49" charset="0"/>
              </a:rPr>
              <a:t>E</a:t>
            </a:r>
            <a:r>
              <a:rPr lang="en-US" sz="1600" dirty="0" err="1">
                <a:latin typeface="Source Code Pro" panose="020B0509030403020204" pitchFamily="49" charset="0"/>
              </a:rPr>
              <a:t>,</a:t>
            </a:r>
            <a:r>
              <a:rPr lang="en-US" sz="1600" dirty="0" err="1">
                <a:solidFill>
                  <a:srgbClr val="70AD47"/>
                </a:solidFill>
                <a:latin typeface="Source Code Pro" panose="020B0509030403020204" pitchFamily="49" charset="0"/>
              </a:rPr>
              <a:t>D</a:t>
            </a:r>
            <a:r>
              <a:rPr lang="en-US" sz="1600" dirty="0" err="1">
                <a:latin typeface="Source Code Pro" panose="020B0509030403020204" pitchFamily="49" charset="0"/>
              </a:rPr>
              <a:t>,</a:t>
            </a:r>
            <a:r>
              <a:rPr lang="en-US" sz="1600" dirty="0" err="1">
                <a:solidFill>
                  <a:srgbClr val="70AD47"/>
                </a:solidFill>
                <a:latin typeface="Source Code Pro" panose="020B0509030403020204" pitchFamily="49" charset="0"/>
              </a:rPr>
              <a:t>MinInput</a:t>
            </a:r>
            <a:r>
              <a:rPr lang="en-US" sz="1600" dirty="0">
                <a:latin typeface="Source Code Pro" panose="020B0509030403020204" pitchFamily="49" charset="0"/>
              </a:rPr>
              <a:t>)))) </a:t>
            </a:r>
          </a:p>
        </p:txBody>
      </p:sp>
      <p:sp>
        <p:nvSpPr>
          <p:cNvPr id="10" name="Oval 9">
            <a:extLst>
              <a:ext uri="{FF2B5EF4-FFF2-40B4-BE49-F238E27FC236}">
                <a16:creationId xmlns:a16="http://schemas.microsoft.com/office/drawing/2014/main" id="{7FDBADA7-474E-4A23-AE5B-7EC2B5E7E083}"/>
              </a:ext>
            </a:extLst>
          </p:cNvPr>
          <p:cNvSpPr/>
          <p:nvPr/>
        </p:nvSpPr>
        <p:spPr>
          <a:xfrm>
            <a:off x="761999" y="3117635"/>
            <a:ext cx="1035052" cy="334549"/>
          </a:xfrm>
          <a:prstGeom prst="ellipse">
            <a:avLst/>
          </a:prstGeom>
          <a:noFill/>
          <a:ln>
            <a:solidFill>
              <a:srgbClr val="FF0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DD413CCE-E2DA-4006-9776-670675B0D5C4}"/>
              </a:ext>
            </a:extLst>
          </p:cNvPr>
          <p:cNvSpPr/>
          <p:nvPr/>
        </p:nvSpPr>
        <p:spPr>
          <a:xfrm>
            <a:off x="919163" y="3403334"/>
            <a:ext cx="1228725" cy="314741"/>
          </a:xfrm>
          <a:prstGeom prst="ellipse">
            <a:avLst/>
          </a:prstGeom>
          <a:noFill/>
          <a:ln>
            <a:solidFill>
              <a:srgbClr val="FF0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6C462BB6-8213-4A6D-AF74-A19AEB497600}"/>
              </a:ext>
            </a:extLst>
          </p:cNvPr>
          <p:cNvSpPr/>
          <p:nvPr/>
        </p:nvSpPr>
        <p:spPr>
          <a:xfrm>
            <a:off x="2535429" y="3873541"/>
            <a:ext cx="521497" cy="314741"/>
          </a:xfrm>
          <a:prstGeom prst="ellipse">
            <a:avLst/>
          </a:prstGeom>
          <a:noFill/>
          <a:ln>
            <a:solidFill>
              <a:srgbClr val="FF0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Oval 15">
            <a:extLst>
              <a:ext uri="{FF2B5EF4-FFF2-40B4-BE49-F238E27FC236}">
                <a16:creationId xmlns:a16="http://schemas.microsoft.com/office/drawing/2014/main" id="{DB41999C-9225-419B-A42A-8620FE78109F}"/>
              </a:ext>
            </a:extLst>
          </p:cNvPr>
          <p:cNvSpPr/>
          <p:nvPr/>
        </p:nvSpPr>
        <p:spPr>
          <a:xfrm>
            <a:off x="5523305" y="3873542"/>
            <a:ext cx="521497" cy="314741"/>
          </a:xfrm>
          <a:prstGeom prst="ellipse">
            <a:avLst/>
          </a:prstGeom>
          <a:noFill/>
          <a:ln>
            <a:solidFill>
              <a:srgbClr val="FF0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7905D832-724B-46CC-B3C1-004A2C7E918E}"/>
                  </a:ext>
                </a:extLst>
              </p:cNvPr>
              <p:cNvSpPr txBox="1"/>
              <p:nvPr/>
            </p:nvSpPr>
            <p:spPr>
              <a:xfrm>
                <a:off x="3640930" y="4298698"/>
                <a:ext cx="8679657" cy="923330"/>
              </a:xfrm>
              <a:prstGeom prst="rect">
                <a:avLst/>
              </a:prstGeom>
              <a:noFill/>
            </p:spPr>
            <p:txBody>
              <a:bodyPr wrap="square">
                <a:spAutoFit/>
              </a:bodyPr>
              <a:lstStyle/>
              <a:p>
                <a:r>
                  <a:rPr lang="en-US" dirty="0">
                    <a:latin typeface="Source Code Pro" panose="020B0509030403020204" pitchFamily="49" charset="0"/>
                  </a:rPr>
                  <a:t>(</a:t>
                </a:r>
                <a:r>
                  <a:rPr lang="en-US" sz="1800" dirty="0">
                    <a:latin typeface="Source Code Pro" panose="020B0509030403020204" pitchFamily="49" charset="0"/>
                  </a:rPr>
                  <a:t>"a"</a:t>
                </a:r>
                <a:r>
                  <a:rPr lang="en-US" dirty="0">
                    <a:latin typeface="Source Code Pro" panose="020B0509030403020204" pitchFamily="49" charset="0"/>
                  </a:rPr>
                  <a:t>=</a:t>
                </a:r>
                <a:r>
                  <a:rPr lang="en-US" sz="1800" dirty="0">
                    <a:latin typeface="Source Code Pro" panose="020B0509030403020204" pitchFamily="49" charset="0"/>
                  </a:rPr>
                  <a:t>"c"</a:t>
                </a:r>
                <a:r>
                  <a:rPr lang="en-US" dirty="0">
                    <a:latin typeface="Source Code Pro" panose="020B0509030403020204" pitchFamily="49" charset="0"/>
                  </a:rPr>
                  <a:t>) </a:t>
                </a:r>
                <a14:m>
                  <m:oMath xmlns:m="http://schemas.openxmlformats.org/officeDocument/2006/math">
                    <m:r>
                      <a:rPr lang="en-US" b="0" i="1" smtClean="0">
                        <a:latin typeface="Cambria Math" panose="02040503050406030204" pitchFamily="18" charset="0"/>
                      </a:rPr>
                      <m:t>→</m:t>
                    </m:r>
                  </m:oMath>
                </a14:m>
                <a:r>
                  <a:rPr lang="en-US" dirty="0">
                    <a:latin typeface="Source Code Pro" panose="020B0509030403020204" pitchFamily="49" charset="0"/>
                  </a:rPr>
                  <a:t> 0   	</a:t>
                </a:r>
                <a:r>
                  <a:rPr lang="en-US" dirty="0"/>
                  <a:t>Variables not equal</a:t>
                </a:r>
              </a:p>
              <a:p>
                <a:r>
                  <a:rPr lang="en-US" dirty="0">
                    <a:latin typeface="Source Code Pro" panose="020B0509030403020204" pitchFamily="49" charset="0"/>
                  </a:rPr>
                  <a:t>0 * </a:t>
                </a:r>
                <a:r>
                  <a:rPr lang="en-US" dirty="0">
                    <a:solidFill>
                      <a:srgbClr val="00B0F0"/>
                    </a:solidFill>
                    <a:latin typeface="Source Code Pro" panose="020B0509030403020204" pitchFamily="49" charset="0"/>
                  </a:rPr>
                  <a:t>R</a:t>
                </a:r>
                <a:r>
                  <a:rPr lang="en-US" dirty="0">
                    <a:latin typeface="Source Code Pro" panose="020B0509030403020204" pitchFamily="49" charset="0"/>
                  </a:rPr>
                  <a:t> </a:t>
                </a:r>
                <a14:m>
                  <m:oMath xmlns:m="http://schemas.openxmlformats.org/officeDocument/2006/math">
                    <m:r>
                      <a:rPr lang="en-US" b="0" i="1" smtClean="0">
                        <a:latin typeface="Cambria Math" panose="02040503050406030204" pitchFamily="18" charset="0"/>
                      </a:rPr>
                      <m:t>→</m:t>
                    </m:r>
                  </m:oMath>
                </a14:m>
                <a:r>
                  <a:rPr lang="en-US" dirty="0">
                    <a:latin typeface="Source Code Pro" panose="020B0509030403020204" pitchFamily="49" charset="0"/>
                  </a:rPr>
                  <a:t> 0			</a:t>
                </a:r>
                <a:r>
                  <a:rPr lang="en-US" dirty="0"/>
                  <a:t>Multiplicative annihilation</a:t>
                </a:r>
              </a:p>
              <a:p>
                <a:r>
                  <a:rPr lang="en-US" dirty="0">
                    <a:latin typeface="Source Code Pro" panose="020B0509030403020204" pitchFamily="49" charset="0"/>
                  </a:rPr>
                  <a:t>0 + </a:t>
                </a:r>
                <a:r>
                  <a:rPr lang="en-US" dirty="0">
                    <a:solidFill>
                      <a:srgbClr val="00B0F0"/>
                    </a:solidFill>
                    <a:latin typeface="Source Code Pro" panose="020B0509030403020204" pitchFamily="49" charset="0"/>
                  </a:rPr>
                  <a:t>R</a:t>
                </a:r>
                <a:r>
                  <a:rPr lang="en-US" dirty="0">
                    <a:latin typeface="Source Code Pro" panose="020B0509030403020204" pitchFamily="49" charset="0"/>
                  </a:rPr>
                  <a:t> </a:t>
                </a:r>
                <a14:m>
                  <m:oMath xmlns:m="http://schemas.openxmlformats.org/officeDocument/2006/math">
                    <m:r>
                      <a:rPr lang="en-US" b="0" i="1" smtClean="0">
                        <a:latin typeface="Cambria Math" panose="02040503050406030204" pitchFamily="18" charset="0"/>
                      </a:rPr>
                      <m:t>→</m:t>
                    </m:r>
                  </m:oMath>
                </a14:m>
                <a:r>
                  <a:rPr lang="en-US" dirty="0">
                    <a:latin typeface="Source Code Pro" panose="020B0509030403020204" pitchFamily="49" charset="0"/>
                  </a:rPr>
                  <a:t> </a:t>
                </a:r>
                <a:r>
                  <a:rPr lang="en-US" dirty="0">
                    <a:solidFill>
                      <a:srgbClr val="00B0F0"/>
                    </a:solidFill>
                    <a:latin typeface="Source Code Pro" panose="020B0509030403020204" pitchFamily="49" charset="0"/>
                  </a:rPr>
                  <a:t>R</a:t>
                </a:r>
                <a:r>
                  <a:rPr lang="en-US" dirty="0">
                    <a:latin typeface="Source Code Pro" panose="020B0509030403020204" pitchFamily="49" charset="0"/>
                  </a:rPr>
                  <a:t>			</a:t>
                </a:r>
                <a:r>
                  <a:rPr lang="en-US" dirty="0"/>
                  <a:t>Additive identity</a:t>
                </a:r>
              </a:p>
            </p:txBody>
          </p:sp>
        </mc:Choice>
        <mc:Fallback xmlns="">
          <p:sp>
            <p:nvSpPr>
              <p:cNvPr id="18" name="TextBox 17">
                <a:extLst>
                  <a:ext uri="{FF2B5EF4-FFF2-40B4-BE49-F238E27FC236}">
                    <a16:creationId xmlns:a16="http://schemas.microsoft.com/office/drawing/2014/main" id="{7905D832-724B-46CC-B3C1-004A2C7E918E}"/>
                  </a:ext>
                </a:extLst>
              </p:cNvPr>
              <p:cNvSpPr txBox="1">
                <a:spLocks noRot="1" noChangeAspect="1" noMove="1" noResize="1" noEditPoints="1" noAdjustHandles="1" noChangeArrowheads="1" noChangeShapeType="1" noTextEdit="1"/>
              </p:cNvSpPr>
              <p:nvPr/>
            </p:nvSpPr>
            <p:spPr>
              <a:xfrm>
                <a:off x="3640930" y="4298698"/>
                <a:ext cx="8679657" cy="923330"/>
              </a:xfrm>
              <a:prstGeom prst="rect">
                <a:avLst/>
              </a:prstGeom>
              <a:blipFill>
                <a:blip r:embed="rId3"/>
                <a:stretch>
                  <a:fillRect l="-562" t="-3289" b="-9211"/>
                </a:stretch>
              </a:blipFill>
            </p:spPr>
            <p:txBody>
              <a:bodyPr/>
              <a:lstStyle/>
              <a:p>
                <a:r>
                  <a:rPr lang="en-US">
                    <a:noFill/>
                  </a:rPr>
                  <a:t> </a:t>
                </a:r>
              </a:p>
            </p:txBody>
          </p:sp>
        </mc:Fallback>
      </mc:AlternateContent>
      <p:sp>
        <p:nvSpPr>
          <p:cNvPr id="19" name="Arrow: Down 18">
            <a:extLst>
              <a:ext uri="{FF2B5EF4-FFF2-40B4-BE49-F238E27FC236}">
                <a16:creationId xmlns:a16="http://schemas.microsoft.com/office/drawing/2014/main" id="{F165E760-9FBF-4FC0-BAF6-54AABD00E440}"/>
              </a:ext>
            </a:extLst>
          </p:cNvPr>
          <p:cNvSpPr/>
          <p:nvPr/>
        </p:nvSpPr>
        <p:spPr>
          <a:xfrm>
            <a:off x="2612231" y="4257676"/>
            <a:ext cx="571500" cy="9643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E2CF8900-739D-4738-9E4A-B395C0C359CE}"/>
              </a:ext>
            </a:extLst>
          </p:cNvPr>
          <p:cNvSpPr txBox="1"/>
          <p:nvPr/>
        </p:nvSpPr>
        <p:spPr>
          <a:xfrm>
            <a:off x="590548" y="5190635"/>
            <a:ext cx="9672640" cy="584775"/>
          </a:xfrm>
          <a:prstGeom prst="rect">
            <a:avLst/>
          </a:prstGeom>
          <a:noFill/>
        </p:spPr>
        <p:txBody>
          <a:bodyPr wrap="square">
            <a:spAutoFit/>
          </a:bodyPr>
          <a:lstStyle/>
          <a:p>
            <a:r>
              <a:rPr lang="en-US" sz="1600" dirty="0">
                <a:latin typeface="Source Code Pro" panose="020B0509030403020204" pitchFamily="49" charset="0"/>
              </a:rPr>
              <a:t>(</a:t>
            </a:r>
            <a:r>
              <a:rPr lang="en-US" sz="1600" dirty="0">
                <a:solidFill>
                  <a:srgbClr val="70AD47"/>
                </a:solidFill>
                <a:latin typeface="Source Code Pro" panose="020B0509030403020204" pitchFamily="49" charset="0"/>
              </a:rPr>
              <a:t>Distance</a:t>
            </a:r>
            <a:r>
              <a:rPr lang="en-US" sz="1600" dirty="0">
                <a:latin typeface="Source Code Pro" panose="020B0509030403020204" pitchFamily="49" charset="0"/>
              </a:rPr>
              <a:t>=min(</a:t>
            </a:r>
            <a:r>
              <a:rPr lang="en-US" sz="1600" dirty="0" err="1">
                <a:solidFill>
                  <a:srgbClr val="70AD47"/>
                </a:solidFill>
                <a:latin typeface="Source Code Pro" panose="020B0509030403020204" pitchFamily="49" charset="0"/>
              </a:rPr>
              <a:t>MinInput</a:t>
            </a:r>
            <a:r>
              <a:rPr lang="en-US" sz="1600" dirty="0">
                <a:latin typeface="Source Code Pro" panose="020B0509030403020204" pitchFamily="49" charset="0"/>
              </a:rPr>
              <a:t>, </a:t>
            </a:r>
            <a:r>
              <a:rPr lang="en-US" sz="1600" dirty="0" err="1">
                <a:latin typeface="Source Code Pro" panose="020B0509030403020204" pitchFamily="49" charset="0"/>
              </a:rPr>
              <a:t>proj</a:t>
            </a:r>
            <a:r>
              <a:rPr lang="en-US" sz="1600" dirty="0">
                <a:latin typeface="Source Code Pro" panose="020B0509030403020204" pitchFamily="49" charset="0"/>
              </a:rPr>
              <a:t>(</a:t>
            </a:r>
            <a:r>
              <a:rPr lang="en-US" sz="1600" dirty="0">
                <a:solidFill>
                  <a:srgbClr val="70AD47"/>
                </a:solidFill>
                <a:latin typeface="Source Code Pro" panose="020B0509030403020204" pitchFamily="49" charset="0"/>
              </a:rPr>
              <a:t>E</a:t>
            </a:r>
            <a:r>
              <a:rPr lang="en-US" sz="1600" dirty="0">
                <a:latin typeface="Source Code Pro" panose="020B0509030403020204" pitchFamily="49" charset="0"/>
              </a:rPr>
              <a:t>, </a:t>
            </a:r>
            <a:r>
              <a:rPr lang="en-US" sz="1600" dirty="0" err="1">
                <a:latin typeface="Source Code Pro" panose="020B0509030403020204" pitchFamily="49" charset="0"/>
              </a:rPr>
              <a:t>proj</a:t>
            </a:r>
            <a:r>
              <a:rPr lang="en-US" sz="1600" dirty="0">
                <a:latin typeface="Source Code Pro" panose="020B0509030403020204" pitchFamily="49" charset="0"/>
              </a:rPr>
              <a:t>(</a:t>
            </a:r>
            <a:r>
              <a:rPr lang="en-US" sz="1600" dirty="0">
                <a:solidFill>
                  <a:srgbClr val="70AD47"/>
                </a:solidFill>
                <a:latin typeface="Source Code Pro" panose="020B0509030403020204" pitchFamily="49" charset="0"/>
              </a:rPr>
              <a:t>D</a:t>
            </a:r>
            <a:r>
              <a:rPr lang="en-US" sz="1600" dirty="0">
                <a:latin typeface="Source Code Pro" panose="020B0509030403020204" pitchFamily="49" charset="0"/>
              </a:rPr>
              <a:t>, </a:t>
            </a:r>
            <a:r>
              <a:rPr lang="en-US" sz="1600" dirty="0" err="1">
                <a:latin typeface="Source Code Pro" panose="020B0509030403020204" pitchFamily="49" charset="0"/>
              </a:rPr>
              <a:t>proj</a:t>
            </a:r>
            <a:r>
              <a:rPr lang="en-US" sz="1600" dirty="0">
                <a:latin typeface="Source Code Pro" panose="020B0509030403020204" pitchFamily="49" charset="0"/>
              </a:rPr>
              <a:t>(</a:t>
            </a:r>
            <a:r>
              <a:rPr lang="en-US" sz="1600" dirty="0">
                <a:solidFill>
                  <a:srgbClr val="70AD47"/>
                </a:solidFill>
                <a:latin typeface="Source Code Pro" panose="020B0509030403020204" pitchFamily="49" charset="0"/>
              </a:rPr>
              <a:t>X</a:t>
            </a:r>
            <a:r>
              <a:rPr lang="en-US" sz="1600" dirty="0">
                <a:latin typeface="Source Code Pro" panose="020B0509030403020204" pitchFamily="49" charset="0"/>
              </a:rPr>
              <a:t>,</a:t>
            </a:r>
          </a:p>
          <a:p>
            <a:r>
              <a:rPr lang="en-US" sz="1600" dirty="0">
                <a:latin typeface="Source Code Pro" panose="020B0509030403020204" pitchFamily="49" charset="0"/>
              </a:rPr>
              <a:t>     (</a:t>
            </a:r>
            <a:r>
              <a:rPr lang="en-US" sz="1600" dirty="0">
                <a:solidFill>
                  <a:srgbClr val="70AD47"/>
                </a:solidFill>
                <a:latin typeface="Source Code Pro" panose="020B0509030403020204" pitchFamily="49" charset="0"/>
              </a:rPr>
              <a:t>E</a:t>
            </a:r>
            <a:r>
              <a:rPr lang="en-US" sz="1600" dirty="0">
                <a:latin typeface="Source Code Pro" panose="020B0509030403020204" pitchFamily="49" charset="0"/>
              </a:rPr>
              <a:t> is edge("c", </a:t>
            </a:r>
            <a:r>
              <a:rPr lang="en-US" sz="1600" dirty="0">
                <a:solidFill>
                  <a:srgbClr val="70AD47"/>
                </a:solidFill>
                <a:latin typeface="Source Code Pro" panose="020B0509030403020204" pitchFamily="49" charset="0"/>
              </a:rPr>
              <a:t>X</a:t>
            </a:r>
            <a:r>
              <a:rPr lang="en-US" sz="1600" dirty="0">
                <a:latin typeface="Source Code Pro" panose="020B0509030403020204" pitchFamily="49" charset="0"/>
              </a:rPr>
              <a:t>))*(</a:t>
            </a:r>
            <a:r>
              <a:rPr lang="en-US" sz="1600" dirty="0">
                <a:solidFill>
                  <a:srgbClr val="70AD47"/>
                </a:solidFill>
                <a:latin typeface="Source Code Pro" panose="020B0509030403020204" pitchFamily="49" charset="0"/>
              </a:rPr>
              <a:t>D</a:t>
            </a:r>
            <a:r>
              <a:rPr lang="en-US" sz="1600" dirty="0">
                <a:latin typeface="Source Code Pro" panose="020B0509030403020204" pitchFamily="49" charset="0"/>
              </a:rPr>
              <a:t> is distance("</a:t>
            </a:r>
            <a:r>
              <a:rPr lang="en-US" sz="1600" dirty="0" err="1">
                <a:latin typeface="Source Code Pro" panose="020B0509030403020204" pitchFamily="49" charset="0"/>
              </a:rPr>
              <a:t>a",</a:t>
            </a:r>
            <a:r>
              <a:rPr lang="en-US" sz="1600" dirty="0" err="1">
                <a:solidFill>
                  <a:srgbClr val="70AD47"/>
                </a:solidFill>
                <a:latin typeface="Source Code Pro" panose="020B0509030403020204" pitchFamily="49" charset="0"/>
              </a:rPr>
              <a:t>X</a:t>
            </a:r>
            <a:r>
              <a:rPr lang="en-US" sz="1600" dirty="0">
                <a:latin typeface="Source Code Pro" panose="020B0509030403020204" pitchFamily="49" charset="0"/>
              </a:rPr>
              <a:t>)*</a:t>
            </a:r>
            <a:r>
              <a:rPr lang="en-US" sz="1600" dirty="0" err="1">
                <a:latin typeface="Source Code Pro" panose="020B0509030403020204" pitchFamily="49" charset="0"/>
              </a:rPr>
              <a:t>bultin_plus</a:t>
            </a:r>
            <a:r>
              <a:rPr lang="en-US" sz="1600" dirty="0">
                <a:latin typeface="Source Code Pro" panose="020B0509030403020204" pitchFamily="49" charset="0"/>
              </a:rPr>
              <a:t>(</a:t>
            </a:r>
            <a:r>
              <a:rPr lang="en-US" sz="1600" dirty="0" err="1">
                <a:solidFill>
                  <a:srgbClr val="70AD47"/>
                </a:solidFill>
                <a:latin typeface="Source Code Pro" panose="020B0509030403020204" pitchFamily="49" charset="0"/>
              </a:rPr>
              <a:t>E</a:t>
            </a:r>
            <a:r>
              <a:rPr lang="en-US" sz="1600" dirty="0" err="1">
                <a:latin typeface="Source Code Pro" panose="020B0509030403020204" pitchFamily="49" charset="0"/>
              </a:rPr>
              <a:t>,</a:t>
            </a:r>
            <a:r>
              <a:rPr lang="en-US" sz="1600" dirty="0" err="1">
                <a:solidFill>
                  <a:srgbClr val="70AD47"/>
                </a:solidFill>
                <a:latin typeface="Source Code Pro" panose="020B0509030403020204" pitchFamily="49" charset="0"/>
              </a:rPr>
              <a:t>D</a:t>
            </a:r>
            <a:r>
              <a:rPr lang="en-US" sz="1600" dirty="0" err="1">
                <a:latin typeface="Source Code Pro" panose="020B0509030403020204" pitchFamily="49" charset="0"/>
              </a:rPr>
              <a:t>,</a:t>
            </a:r>
            <a:r>
              <a:rPr lang="en-US" sz="1600" dirty="0" err="1">
                <a:solidFill>
                  <a:srgbClr val="70AD47"/>
                </a:solidFill>
                <a:latin typeface="Source Code Pro" panose="020B0509030403020204" pitchFamily="49" charset="0"/>
              </a:rPr>
              <a:t>MinInput</a:t>
            </a:r>
            <a:r>
              <a:rPr lang="en-US" sz="1600" dirty="0">
                <a:latin typeface="Source Code Pro" panose="020B0509030403020204" pitchFamily="49" charset="0"/>
              </a:rPr>
              <a:t>)))) </a:t>
            </a:r>
          </a:p>
        </p:txBody>
      </p:sp>
      <p:sp>
        <p:nvSpPr>
          <p:cNvPr id="22" name="Flowchart: Alternate Process 21">
            <a:extLst>
              <a:ext uri="{FF2B5EF4-FFF2-40B4-BE49-F238E27FC236}">
                <a16:creationId xmlns:a16="http://schemas.microsoft.com/office/drawing/2014/main" id="{E93C37DE-BC73-4A4F-8219-557D8094AAEC}"/>
              </a:ext>
            </a:extLst>
          </p:cNvPr>
          <p:cNvSpPr/>
          <p:nvPr/>
        </p:nvSpPr>
        <p:spPr>
          <a:xfrm>
            <a:off x="3305175" y="1828800"/>
            <a:ext cx="7043738" cy="1375206"/>
          </a:xfrm>
          <a:prstGeom prst="flowChartAlternateProcess">
            <a:avLst/>
          </a:prstGeom>
          <a:noFill/>
          <a:ln>
            <a:solidFill>
              <a:srgbClr val="ED7D3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lowchart: Alternate Process 22">
            <a:extLst>
              <a:ext uri="{FF2B5EF4-FFF2-40B4-BE49-F238E27FC236}">
                <a16:creationId xmlns:a16="http://schemas.microsoft.com/office/drawing/2014/main" id="{3F02B5DE-FE57-4547-8A37-C5CC0012AA22}"/>
              </a:ext>
            </a:extLst>
          </p:cNvPr>
          <p:cNvSpPr/>
          <p:nvPr/>
        </p:nvSpPr>
        <p:spPr>
          <a:xfrm>
            <a:off x="8009336" y="1591490"/>
            <a:ext cx="1743075" cy="461665"/>
          </a:xfrm>
          <a:prstGeom prst="flowChartAlternateProcess">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400" dirty="0"/>
              <a:t>Program</a:t>
            </a:r>
          </a:p>
        </p:txBody>
      </p:sp>
      <p:sp>
        <p:nvSpPr>
          <p:cNvPr id="24" name="Flowchart: Alternate Process 23">
            <a:extLst>
              <a:ext uri="{FF2B5EF4-FFF2-40B4-BE49-F238E27FC236}">
                <a16:creationId xmlns:a16="http://schemas.microsoft.com/office/drawing/2014/main" id="{51AB1E38-1C35-4514-AD5E-CB0A04F56C31}"/>
              </a:ext>
            </a:extLst>
          </p:cNvPr>
          <p:cNvSpPr/>
          <p:nvPr/>
        </p:nvSpPr>
        <p:spPr>
          <a:xfrm>
            <a:off x="3640929" y="4312163"/>
            <a:ext cx="7165183" cy="923330"/>
          </a:xfrm>
          <a:prstGeom prst="flowChartAlternateProcess">
            <a:avLst/>
          </a:prstGeom>
          <a:noFill/>
          <a:ln>
            <a:solidFill>
              <a:srgbClr val="ED7D3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lowchart: Alternate Process 24">
            <a:extLst>
              <a:ext uri="{FF2B5EF4-FFF2-40B4-BE49-F238E27FC236}">
                <a16:creationId xmlns:a16="http://schemas.microsoft.com/office/drawing/2014/main" id="{411E81ED-1311-4AAD-9016-AA2F17EA7690}"/>
              </a:ext>
            </a:extLst>
          </p:cNvPr>
          <p:cNvSpPr/>
          <p:nvPr/>
        </p:nvSpPr>
        <p:spPr>
          <a:xfrm>
            <a:off x="8448675" y="4194176"/>
            <a:ext cx="2193131" cy="457200"/>
          </a:xfrm>
          <a:prstGeom prst="flowChartAlternateProcess">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400" dirty="0"/>
              <a:t>Rewrites Rules</a:t>
            </a:r>
          </a:p>
        </p:txBody>
      </p:sp>
    </p:spTree>
    <p:extLst>
      <p:ext uri="{BB962C8B-B14F-4D97-AF65-F5344CB8AC3E}">
        <p14:creationId xmlns:p14="http://schemas.microsoft.com/office/powerpoint/2010/main" val="29894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fade">
                                      <p:cBhvr>
                                        <p:cTn id="15" dur="500"/>
                                        <p:tgtEl>
                                          <p:spTgt spid="22"/>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3"/>
                                        </p:tgtEl>
                                        <p:attrNameLst>
                                          <p:attrName>style.visibility</p:attrName>
                                        </p:attrNameLst>
                                      </p:cBhvr>
                                      <p:to>
                                        <p:strVal val="visible"/>
                                      </p:to>
                                    </p:set>
                                    <p:animEffect transition="in" filter="fade">
                                      <p:cBhvr>
                                        <p:cTn id="18" dur="500"/>
                                        <p:tgtEl>
                                          <p:spTgt spid="23"/>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wipe(up)">
                                      <p:cBhvr>
                                        <p:cTn id="23" dur="500"/>
                                        <p:tgtEl>
                                          <p:spTgt spid="3"/>
                                        </p:tgtEl>
                                      </p:cBhvr>
                                    </p:animEffect>
                                  </p:childTnLst>
                                </p:cTn>
                              </p:par>
                            </p:childTnLst>
                          </p:cTn>
                        </p:par>
                        <p:par>
                          <p:cTn id="24" fill="hold">
                            <p:stCondLst>
                              <p:cond delay="500"/>
                            </p:stCondLst>
                            <p:childTnLst>
                              <p:par>
                                <p:cTn id="25" presetID="22"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up)">
                                      <p:cBhvr>
                                        <p:cTn id="27" dur="500"/>
                                        <p:tgtEl>
                                          <p:spTgt spid="9"/>
                                        </p:tgtEl>
                                      </p:cBhvr>
                                    </p:animEffect>
                                  </p:childTnLst>
                                </p:cTn>
                              </p:par>
                            </p:childTnLst>
                          </p:cTn>
                        </p:par>
                        <p:par>
                          <p:cTn id="28" fill="hold">
                            <p:stCondLst>
                              <p:cond delay="1000"/>
                            </p:stCondLst>
                            <p:childTnLst>
                              <p:par>
                                <p:cTn id="29" presetID="10" presetClass="entr" presetSubtype="0"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fade">
                                      <p:cBhvr>
                                        <p:cTn id="31" dur="500"/>
                                        <p:tgtEl>
                                          <p:spTgt spid="10"/>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fade">
                                      <p:cBhvr>
                                        <p:cTn id="34" dur="500"/>
                                        <p:tgtEl>
                                          <p:spTgt spid="12"/>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fade">
                                      <p:cBhvr>
                                        <p:cTn id="37" dur="500"/>
                                        <p:tgtEl>
                                          <p:spTgt spid="14"/>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6"/>
                                        </p:tgtEl>
                                        <p:attrNameLst>
                                          <p:attrName>style.visibility</p:attrName>
                                        </p:attrNameLst>
                                      </p:cBhvr>
                                      <p:to>
                                        <p:strVal val="visible"/>
                                      </p:to>
                                    </p:set>
                                    <p:animEffect transition="in" filter="fade">
                                      <p:cBhvr>
                                        <p:cTn id="40" dur="500"/>
                                        <p:tgtEl>
                                          <p:spTgt spid="16"/>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24"/>
                                        </p:tgtEl>
                                        <p:attrNameLst>
                                          <p:attrName>style.visibility</p:attrName>
                                        </p:attrNameLst>
                                      </p:cBhvr>
                                      <p:to>
                                        <p:strVal val="visible"/>
                                      </p:to>
                                    </p:set>
                                    <p:animEffect transition="in" filter="fade">
                                      <p:cBhvr>
                                        <p:cTn id="45" dur="500"/>
                                        <p:tgtEl>
                                          <p:spTgt spid="24"/>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25"/>
                                        </p:tgtEl>
                                        <p:attrNameLst>
                                          <p:attrName>style.visibility</p:attrName>
                                        </p:attrNameLst>
                                      </p:cBhvr>
                                      <p:to>
                                        <p:strVal val="visible"/>
                                      </p:to>
                                    </p:set>
                                    <p:animEffect transition="in" filter="fade">
                                      <p:cBhvr>
                                        <p:cTn id="48" dur="500"/>
                                        <p:tgtEl>
                                          <p:spTgt spid="25"/>
                                        </p:tgtEl>
                                      </p:cBhvr>
                                    </p:animEffect>
                                  </p:childTnLst>
                                </p:cTn>
                              </p:par>
                            </p:childTnLst>
                          </p:cTn>
                        </p:par>
                        <p:par>
                          <p:cTn id="49" fill="hold">
                            <p:stCondLst>
                              <p:cond delay="500"/>
                            </p:stCondLst>
                            <p:childTnLst>
                              <p:par>
                                <p:cTn id="50" presetID="10" presetClass="entr" presetSubtype="0" fill="hold" nodeType="afterEffect">
                                  <p:stCondLst>
                                    <p:cond delay="0"/>
                                  </p:stCondLst>
                                  <p:childTnLst>
                                    <p:set>
                                      <p:cBhvr>
                                        <p:cTn id="51" dur="1" fill="hold">
                                          <p:stCondLst>
                                            <p:cond delay="0"/>
                                          </p:stCondLst>
                                        </p:cTn>
                                        <p:tgtEl>
                                          <p:spTgt spid="18">
                                            <p:txEl>
                                              <p:pRg st="0" end="0"/>
                                            </p:txEl>
                                          </p:spTgt>
                                        </p:tgtEl>
                                        <p:attrNameLst>
                                          <p:attrName>style.visibility</p:attrName>
                                        </p:attrNameLst>
                                      </p:cBhvr>
                                      <p:to>
                                        <p:strVal val="visible"/>
                                      </p:to>
                                    </p:set>
                                    <p:animEffect transition="in" filter="fade">
                                      <p:cBhvr>
                                        <p:cTn id="52" dur="500"/>
                                        <p:tgtEl>
                                          <p:spTgt spid="18">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18">
                                            <p:txEl>
                                              <p:pRg st="1" end="1"/>
                                            </p:txEl>
                                          </p:spTgt>
                                        </p:tgtEl>
                                        <p:attrNameLst>
                                          <p:attrName>style.visibility</p:attrName>
                                        </p:attrNameLst>
                                      </p:cBhvr>
                                      <p:to>
                                        <p:strVal val="visible"/>
                                      </p:to>
                                    </p:set>
                                    <p:animEffect transition="in" filter="fade">
                                      <p:cBhvr>
                                        <p:cTn id="57" dur="500"/>
                                        <p:tgtEl>
                                          <p:spTgt spid="18">
                                            <p:txEl>
                                              <p:pRg st="1" end="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18">
                                            <p:txEl>
                                              <p:pRg st="2" end="2"/>
                                            </p:txEl>
                                          </p:spTgt>
                                        </p:tgtEl>
                                        <p:attrNameLst>
                                          <p:attrName>style.visibility</p:attrName>
                                        </p:attrNameLst>
                                      </p:cBhvr>
                                      <p:to>
                                        <p:strVal val="visible"/>
                                      </p:to>
                                    </p:set>
                                    <p:animEffect transition="in" filter="fade">
                                      <p:cBhvr>
                                        <p:cTn id="62" dur="500"/>
                                        <p:tgtEl>
                                          <p:spTgt spid="18">
                                            <p:txEl>
                                              <p:pRg st="2" end="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1" fill="hold" grpId="0" nodeType="clickEffect">
                                  <p:stCondLst>
                                    <p:cond delay="0"/>
                                  </p:stCondLst>
                                  <p:childTnLst>
                                    <p:set>
                                      <p:cBhvr>
                                        <p:cTn id="66" dur="1" fill="hold">
                                          <p:stCondLst>
                                            <p:cond delay="0"/>
                                          </p:stCondLst>
                                        </p:cTn>
                                        <p:tgtEl>
                                          <p:spTgt spid="19"/>
                                        </p:tgtEl>
                                        <p:attrNameLst>
                                          <p:attrName>style.visibility</p:attrName>
                                        </p:attrNameLst>
                                      </p:cBhvr>
                                      <p:to>
                                        <p:strVal val="visible"/>
                                      </p:to>
                                    </p:set>
                                    <p:animEffect transition="in" filter="wipe(up)">
                                      <p:cBhvr>
                                        <p:cTn id="67" dur="500"/>
                                        <p:tgtEl>
                                          <p:spTgt spid="19"/>
                                        </p:tgtEl>
                                      </p:cBhvr>
                                    </p:animEffect>
                                  </p:childTnLst>
                                </p:cTn>
                              </p:par>
                            </p:childTnLst>
                          </p:cTn>
                        </p:par>
                        <p:par>
                          <p:cTn id="68" fill="hold">
                            <p:stCondLst>
                              <p:cond delay="500"/>
                            </p:stCondLst>
                            <p:childTnLst>
                              <p:par>
                                <p:cTn id="69" presetID="22" presetClass="entr" presetSubtype="1" fill="hold" grpId="0" nodeType="afterEffect">
                                  <p:stCondLst>
                                    <p:cond delay="0"/>
                                  </p:stCondLst>
                                  <p:childTnLst>
                                    <p:set>
                                      <p:cBhvr>
                                        <p:cTn id="70" dur="1" fill="hold">
                                          <p:stCondLst>
                                            <p:cond delay="0"/>
                                          </p:stCondLst>
                                        </p:cTn>
                                        <p:tgtEl>
                                          <p:spTgt spid="21"/>
                                        </p:tgtEl>
                                        <p:attrNameLst>
                                          <p:attrName>style.visibility</p:attrName>
                                        </p:attrNameLst>
                                      </p:cBhvr>
                                      <p:to>
                                        <p:strVal val="visible"/>
                                      </p:to>
                                    </p:set>
                                    <p:animEffect transition="in" filter="wipe(up)">
                                      <p:cBhvr>
                                        <p:cTn id="71"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3" grpId="0" animBg="1"/>
      <p:bldP spid="9" grpId="0"/>
      <p:bldP spid="10" grpId="0" animBg="1"/>
      <p:bldP spid="12" grpId="0" animBg="1"/>
      <p:bldP spid="14" grpId="0" animBg="1"/>
      <p:bldP spid="16" grpId="0" animBg="1"/>
      <p:bldP spid="19" grpId="0" animBg="1"/>
      <p:bldP spid="21" grpId="0"/>
      <p:bldP spid="22" grpId="0" animBg="1"/>
      <p:bldP spid="23" grpId="0" animBg="1"/>
      <p:bldP spid="24" grpId="0" animBg="1"/>
      <p:bldP spid="2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05D7BD7-6CE6-4D73-B213-DF0BF3CCE48E}"/>
              </a:ext>
            </a:extLst>
          </p:cNvPr>
          <p:cNvSpPr>
            <a:spLocks noGrp="1"/>
          </p:cNvSpPr>
          <p:nvPr>
            <p:ph type="sldNum" sz="quarter" idx="12"/>
          </p:nvPr>
        </p:nvSpPr>
        <p:spPr/>
        <p:txBody>
          <a:bodyPr/>
          <a:lstStyle/>
          <a:p>
            <a:fld id="{3621B4CF-3BF2-4D07-85C3-ECAFBC7B28BE}" type="slidenum">
              <a:rPr lang="en-US" smtClean="0"/>
              <a:pPr/>
              <a:t>14</a:t>
            </a:fld>
            <a:endParaRPr lang="en-US" sz="1800"/>
          </a:p>
        </p:txBody>
      </p:sp>
      <p:sp>
        <p:nvSpPr>
          <p:cNvPr id="5" name="TextBox 4">
            <a:extLst>
              <a:ext uri="{FF2B5EF4-FFF2-40B4-BE49-F238E27FC236}">
                <a16:creationId xmlns:a16="http://schemas.microsoft.com/office/drawing/2014/main" id="{58782973-7A9C-41AD-8E5C-6E6689798A44}"/>
              </a:ext>
            </a:extLst>
          </p:cNvPr>
          <p:cNvSpPr txBox="1"/>
          <p:nvPr/>
        </p:nvSpPr>
        <p:spPr>
          <a:xfrm>
            <a:off x="595305" y="61409"/>
            <a:ext cx="9458327" cy="584775"/>
          </a:xfrm>
          <a:prstGeom prst="rect">
            <a:avLst/>
          </a:prstGeom>
          <a:noFill/>
        </p:spPr>
        <p:txBody>
          <a:bodyPr wrap="square">
            <a:spAutoFit/>
          </a:bodyPr>
          <a:lstStyle/>
          <a:p>
            <a:r>
              <a:rPr lang="en-US" sz="1600" dirty="0">
                <a:latin typeface="Source Code Pro" panose="020B0509030403020204" pitchFamily="49" charset="0"/>
              </a:rPr>
              <a:t>(</a:t>
            </a:r>
            <a:r>
              <a:rPr lang="en-US" sz="1600" dirty="0">
                <a:solidFill>
                  <a:srgbClr val="70AD47"/>
                </a:solidFill>
                <a:latin typeface="Source Code Pro" panose="020B0509030403020204" pitchFamily="49" charset="0"/>
              </a:rPr>
              <a:t>Distance</a:t>
            </a:r>
            <a:r>
              <a:rPr lang="en-US" sz="1600" dirty="0">
                <a:latin typeface="Source Code Pro" panose="020B0509030403020204" pitchFamily="49" charset="0"/>
              </a:rPr>
              <a:t>=min(</a:t>
            </a:r>
            <a:r>
              <a:rPr lang="en-US" sz="1600" dirty="0" err="1">
                <a:solidFill>
                  <a:srgbClr val="70AD47"/>
                </a:solidFill>
                <a:latin typeface="Source Code Pro" panose="020B0509030403020204" pitchFamily="49" charset="0"/>
              </a:rPr>
              <a:t>MinInput</a:t>
            </a:r>
            <a:r>
              <a:rPr lang="en-US" sz="1600" dirty="0">
                <a:latin typeface="Source Code Pro" panose="020B0509030403020204" pitchFamily="49" charset="0"/>
              </a:rPr>
              <a:t>, </a:t>
            </a:r>
            <a:r>
              <a:rPr lang="en-US" sz="1600" dirty="0" err="1">
                <a:latin typeface="Source Code Pro" panose="020B0509030403020204" pitchFamily="49" charset="0"/>
              </a:rPr>
              <a:t>proj</a:t>
            </a:r>
            <a:r>
              <a:rPr lang="en-US" sz="1600" dirty="0">
                <a:latin typeface="Source Code Pro" panose="020B0509030403020204" pitchFamily="49" charset="0"/>
              </a:rPr>
              <a:t>(</a:t>
            </a:r>
            <a:r>
              <a:rPr lang="en-US" sz="1600" dirty="0">
                <a:solidFill>
                  <a:srgbClr val="70AD47"/>
                </a:solidFill>
                <a:latin typeface="Source Code Pro" panose="020B0509030403020204" pitchFamily="49" charset="0"/>
              </a:rPr>
              <a:t>E</a:t>
            </a:r>
            <a:r>
              <a:rPr lang="en-US" sz="1600" dirty="0">
                <a:latin typeface="Source Code Pro" panose="020B0509030403020204" pitchFamily="49" charset="0"/>
              </a:rPr>
              <a:t>, </a:t>
            </a:r>
            <a:r>
              <a:rPr lang="en-US" sz="1600" dirty="0" err="1">
                <a:latin typeface="Source Code Pro" panose="020B0509030403020204" pitchFamily="49" charset="0"/>
              </a:rPr>
              <a:t>proj</a:t>
            </a:r>
            <a:r>
              <a:rPr lang="en-US" sz="1600" dirty="0">
                <a:latin typeface="Source Code Pro" panose="020B0509030403020204" pitchFamily="49" charset="0"/>
              </a:rPr>
              <a:t>(</a:t>
            </a:r>
            <a:r>
              <a:rPr lang="en-US" sz="1600" dirty="0">
                <a:solidFill>
                  <a:srgbClr val="70AD47"/>
                </a:solidFill>
                <a:latin typeface="Source Code Pro" panose="020B0509030403020204" pitchFamily="49" charset="0"/>
              </a:rPr>
              <a:t>D</a:t>
            </a:r>
            <a:r>
              <a:rPr lang="en-US" sz="1600" dirty="0">
                <a:latin typeface="Source Code Pro" panose="020B0509030403020204" pitchFamily="49" charset="0"/>
              </a:rPr>
              <a:t>, </a:t>
            </a:r>
            <a:r>
              <a:rPr lang="en-US" sz="1600" dirty="0" err="1">
                <a:latin typeface="Source Code Pro" panose="020B0509030403020204" pitchFamily="49" charset="0"/>
              </a:rPr>
              <a:t>proj</a:t>
            </a:r>
            <a:r>
              <a:rPr lang="en-US" sz="1600" dirty="0">
                <a:latin typeface="Source Code Pro" panose="020B0509030403020204" pitchFamily="49" charset="0"/>
              </a:rPr>
              <a:t>(</a:t>
            </a:r>
            <a:r>
              <a:rPr lang="en-US" sz="1600" dirty="0">
                <a:solidFill>
                  <a:srgbClr val="70AD47"/>
                </a:solidFill>
                <a:latin typeface="Source Code Pro" panose="020B0509030403020204" pitchFamily="49" charset="0"/>
              </a:rPr>
              <a:t>X</a:t>
            </a:r>
            <a:r>
              <a:rPr lang="en-US" sz="1600" dirty="0">
                <a:latin typeface="Source Code Pro" panose="020B0509030403020204" pitchFamily="49" charset="0"/>
              </a:rPr>
              <a:t>,</a:t>
            </a:r>
          </a:p>
          <a:p>
            <a:r>
              <a:rPr lang="en-US" sz="1600" dirty="0">
                <a:latin typeface="Source Code Pro" panose="020B0509030403020204" pitchFamily="49" charset="0"/>
              </a:rPr>
              <a:t>     (</a:t>
            </a:r>
            <a:r>
              <a:rPr lang="en-US" sz="1600" dirty="0">
                <a:solidFill>
                  <a:srgbClr val="70AD47"/>
                </a:solidFill>
                <a:latin typeface="Source Code Pro" panose="020B0509030403020204" pitchFamily="49" charset="0"/>
              </a:rPr>
              <a:t>E</a:t>
            </a:r>
            <a:r>
              <a:rPr lang="en-US" sz="1600" dirty="0">
                <a:latin typeface="Source Code Pro" panose="020B0509030403020204" pitchFamily="49" charset="0"/>
              </a:rPr>
              <a:t> is edge("c", </a:t>
            </a:r>
            <a:r>
              <a:rPr lang="en-US" sz="1600" dirty="0">
                <a:solidFill>
                  <a:srgbClr val="70AD47"/>
                </a:solidFill>
                <a:latin typeface="Source Code Pro" panose="020B0509030403020204" pitchFamily="49" charset="0"/>
              </a:rPr>
              <a:t>X</a:t>
            </a:r>
            <a:r>
              <a:rPr lang="en-US" sz="1600" dirty="0">
                <a:latin typeface="Source Code Pro" panose="020B0509030403020204" pitchFamily="49" charset="0"/>
              </a:rPr>
              <a:t>))*(</a:t>
            </a:r>
            <a:r>
              <a:rPr lang="en-US" sz="1600" dirty="0">
                <a:solidFill>
                  <a:srgbClr val="70AD47"/>
                </a:solidFill>
                <a:latin typeface="Source Code Pro" panose="020B0509030403020204" pitchFamily="49" charset="0"/>
              </a:rPr>
              <a:t>D</a:t>
            </a:r>
            <a:r>
              <a:rPr lang="en-US" sz="1600" dirty="0">
                <a:latin typeface="Source Code Pro" panose="020B0509030403020204" pitchFamily="49" charset="0"/>
              </a:rPr>
              <a:t> is distance("</a:t>
            </a:r>
            <a:r>
              <a:rPr lang="en-US" sz="1600" dirty="0" err="1">
                <a:latin typeface="Source Code Pro" panose="020B0509030403020204" pitchFamily="49" charset="0"/>
              </a:rPr>
              <a:t>a",</a:t>
            </a:r>
            <a:r>
              <a:rPr lang="en-US" sz="1600" dirty="0" err="1">
                <a:solidFill>
                  <a:srgbClr val="70AD47"/>
                </a:solidFill>
                <a:latin typeface="Source Code Pro" panose="020B0509030403020204" pitchFamily="49" charset="0"/>
              </a:rPr>
              <a:t>X</a:t>
            </a:r>
            <a:r>
              <a:rPr lang="en-US" sz="1600" dirty="0">
                <a:latin typeface="Source Code Pro" panose="020B0509030403020204" pitchFamily="49" charset="0"/>
              </a:rPr>
              <a:t>)*</a:t>
            </a:r>
            <a:r>
              <a:rPr lang="en-US" sz="1600" dirty="0" err="1">
                <a:latin typeface="Source Code Pro" panose="020B0509030403020204" pitchFamily="49" charset="0"/>
              </a:rPr>
              <a:t>bultin_plus</a:t>
            </a:r>
            <a:r>
              <a:rPr lang="en-US" sz="1600" dirty="0">
                <a:latin typeface="Source Code Pro" panose="020B0509030403020204" pitchFamily="49" charset="0"/>
              </a:rPr>
              <a:t>(</a:t>
            </a:r>
            <a:r>
              <a:rPr lang="en-US" sz="1600" dirty="0" err="1">
                <a:solidFill>
                  <a:srgbClr val="70AD47"/>
                </a:solidFill>
                <a:latin typeface="Source Code Pro" panose="020B0509030403020204" pitchFamily="49" charset="0"/>
              </a:rPr>
              <a:t>E</a:t>
            </a:r>
            <a:r>
              <a:rPr lang="en-US" sz="1600" dirty="0" err="1">
                <a:latin typeface="Source Code Pro" panose="020B0509030403020204" pitchFamily="49" charset="0"/>
              </a:rPr>
              <a:t>,</a:t>
            </a:r>
            <a:r>
              <a:rPr lang="en-US" sz="1600" dirty="0" err="1">
                <a:solidFill>
                  <a:srgbClr val="70AD47"/>
                </a:solidFill>
                <a:latin typeface="Source Code Pro" panose="020B0509030403020204" pitchFamily="49" charset="0"/>
              </a:rPr>
              <a:t>D</a:t>
            </a:r>
            <a:r>
              <a:rPr lang="en-US" sz="1600" dirty="0" err="1">
                <a:latin typeface="Source Code Pro" panose="020B0509030403020204" pitchFamily="49" charset="0"/>
              </a:rPr>
              <a:t>,</a:t>
            </a:r>
            <a:r>
              <a:rPr lang="en-US" sz="1600" dirty="0" err="1">
                <a:solidFill>
                  <a:srgbClr val="70AD47"/>
                </a:solidFill>
                <a:latin typeface="Source Code Pro" panose="020B0509030403020204" pitchFamily="49" charset="0"/>
              </a:rPr>
              <a:t>MinInput</a:t>
            </a:r>
            <a:r>
              <a:rPr lang="en-US" sz="1600" dirty="0">
                <a:latin typeface="Source Code Pro" panose="020B0509030403020204" pitchFamily="49" charset="0"/>
              </a:rPr>
              <a:t>)))) </a:t>
            </a:r>
          </a:p>
        </p:txBody>
      </p:sp>
      <p:sp>
        <p:nvSpPr>
          <p:cNvPr id="8" name="TextBox 7">
            <a:extLst>
              <a:ext uri="{FF2B5EF4-FFF2-40B4-BE49-F238E27FC236}">
                <a16:creationId xmlns:a16="http://schemas.microsoft.com/office/drawing/2014/main" id="{9AF2D4AB-83B6-4AE6-8E6C-229E89851A5A}"/>
              </a:ext>
            </a:extLst>
          </p:cNvPr>
          <p:cNvSpPr txBox="1"/>
          <p:nvPr/>
        </p:nvSpPr>
        <p:spPr>
          <a:xfrm>
            <a:off x="3838569" y="646184"/>
            <a:ext cx="5815013" cy="1077218"/>
          </a:xfrm>
          <a:prstGeom prst="rect">
            <a:avLst/>
          </a:prstGeom>
          <a:noFill/>
        </p:spPr>
        <p:txBody>
          <a:bodyPr wrap="square" rtlCol="0">
            <a:spAutoFit/>
          </a:bodyPr>
          <a:lstStyle/>
          <a:p>
            <a:r>
              <a:rPr lang="en-US" sz="1600" dirty="0">
                <a:latin typeface="Source Code Pro" panose="020B0509030403020204" pitchFamily="49" charset="0"/>
              </a:rPr>
              <a:t>(</a:t>
            </a:r>
            <a:r>
              <a:rPr lang="en-US" sz="1600" dirty="0">
                <a:solidFill>
                  <a:srgbClr val="70AD47"/>
                </a:solidFill>
                <a:latin typeface="Source Code Pro" panose="020B0509030403020204" pitchFamily="49" charset="0"/>
              </a:rPr>
              <a:t>Result</a:t>
            </a:r>
            <a:r>
              <a:rPr lang="en-US" sz="1600" dirty="0">
                <a:latin typeface="Source Code Pro" panose="020B0509030403020204" pitchFamily="49" charset="0"/>
              </a:rPr>
              <a:t> is edge(</a:t>
            </a:r>
            <a:r>
              <a:rPr lang="en-US" sz="1600" dirty="0">
                <a:solidFill>
                  <a:srgbClr val="70AD47"/>
                </a:solidFill>
                <a:latin typeface="Source Code Pro" panose="020B0509030403020204" pitchFamily="49" charset="0"/>
              </a:rPr>
              <a:t>Arg1</a:t>
            </a:r>
            <a:r>
              <a:rPr lang="en-US" sz="1600" dirty="0">
                <a:latin typeface="Source Code Pro" panose="020B0509030403020204" pitchFamily="49" charset="0"/>
              </a:rPr>
              <a:t>, </a:t>
            </a:r>
            <a:r>
              <a:rPr lang="en-US" sz="1600" dirty="0">
                <a:solidFill>
                  <a:srgbClr val="70AD47"/>
                </a:solidFill>
                <a:latin typeface="Source Code Pro" panose="020B0509030403020204" pitchFamily="49" charset="0"/>
              </a:rPr>
              <a:t>Arg2</a:t>
            </a:r>
            <a:r>
              <a:rPr lang="en-US" sz="1600" dirty="0">
                <a:latin typeface="Source Code Pro" panose="020B0509030403020204" pitchFamily="49" charset="0"/>
              </a:rPr>
              <a:t>)) :-</a:t>
            </a:r>
          </a:p>
          <a:p>
            <a:r>
              <a:rPr lang="en-US" sz="1600" dirty="0">
                <a:latin typeface="Source Code Pro" panose="020B0509030403020204" pitchFamily="49" charset="0"/>
              </a:rPr>
              <a:t>   (</a:t>
            </a:r>
            <a:r>
              <a:rPr lang="en-US" sz="1600" dirty="0">
                <a:solidFill>
                  <a:srgbClr val="70AD47"/>
                </a:solidFill>
                <a:latin typeface="Source Code Pro" panose="020B0509030403020204" pitchFamily="49" charset="0"/>
              </a:rPr>
              <a:t>Arg1</a:t>
            </a:r>
            <a:r>
              <a:rPr lang="en-US" sz="1600" dirty="0">
                <a:latin typeface="Source Code Pro" panose="020B0509030403020204" pitchFamily="49" charset="0"/>
              </a:rPr>
              <a:t>="a")*(</a:t>
            </a:r>
            <a:r>
              <a:rPr lang="en-US" sz="1600" dirty="0">
                <a:solidFill>
                  <a:srgbClr val="70AD47"/>
                </a:solidFill>
                <a:latin typeface="Source Code Pro" panose="020B0509030403020204" pitchFamily="49" charset="0"/>
              </a:rPr>
              <a:t>Arg2</a:t>
            </a:r>
            <a:r>
              <a:rPr lang="en-US" sz="1600" dirty="0">
                <a:latin typeface="Source Code Pro" panose="020B0509030403020204" pitchFamily="49" charset="0"/>
              </a:rPr>
              <a:t>="b")*(</a:t>
            </a:r>
            <a:r>
              <a:rPr lang="en-US" sz="1600" dirty="0">
                <a:solidFill>
                  <a:srgbClr val="70AD47"/>
                </a:solidFill>
                <a:latin typeface="Source Code Pro" panose="020B0509030403020204" pitchFamily="49" charset="0"/>
              </a:rPr>
              <a:t>Result</a:t>
            </a:r>
            <a:r>
              <a:rPr lang="en-US" sz="1600" dirty="0">
                <a:latin typeface="Source Code Pro" panose="020B0509030403020204" pitchFamily="49" charset="0"/>
              </a:rPr>
              <a:t>=10) +</a:t>
            </a:r>
          </a:p>
          <a:p>
            <a:r>
              <a:rPr lang="en-US" sz="1600" dirty="0">
                <a:latin typeface="Source Code Pro" panose="020B0509030403020204" pitchFamily="49" charset="0"/>
              </a:rPr>
              <a:t>   (</a:t>
            </a:r>
            <a:r>
              <a:rPr lang="en-US" sz="1600" dirty="0">
                <a:solidFill>
                  <a:srgbClr val="70AD47"/>
                </a:solidFill>
                <a:latin typeface="Source Code Pro" panose="020B0509030403020204" pitchFamily="49" charset="0"/>
              </a:rPr>
              <a:t>Arg1</a:t>
            </a:r>
            <a:r>
              <a:rPr lang="en-US" sz="1600" dirty="0">
                <a:latin typeface="Source Code Pro" panose="020B0509030403020204" pitchFamily="49" charset="0"/>
              </a:rPr>
              <a:t>="b")*(</a:t>
            </a:r>
            <a:r>
              <a:rPr lang="en-US" sz="1600" dirty="0">
                <a:solidFill>
                  <a:srgbClr val="70AD47"/>
                </a:solidFill>
                <a:latin typeface="Source Code Pro" panose="020B0509030403020204" pitchFamily="49" charset="0"/>
              </a:rPr>
              <a:t>Arg2</a:t>
            </a:r>
            <a:r>
              <a:rPr lang="en-US" sz="1600" dirty="0">
                <a:latin typeface="Source Code Pro" panose="020B0509030403020204" pitchFamily="49" charset="0"/>
              </a:rPr>
              <a:t>="c")*(</a:t>
            </a:r>
            <a:r>
              <a:rPr lang="en-US" sz="1600" dirty="0">
                <a:solidFill>
                  <a:srgbClr val="70AD47"/>
                </a:solidFill>
                <a:latin typeface="Source Code Pro" panose="020B0509030403020204" pitchFamily="49" charset="0"/>
              </a:rPr>
              <a:t>Result</a:t>
            </a:r>
            <a:r>
              <a:rPr lang="en-US" sz="1600" dirty="0">
                <a:latin typeface="Source Code Pro" panose="020B0509030403020204" pitchFamily="49" charset="0"/>
              </a:rPr>
              <a:t>=2) +</a:t>
            </a:r>
          </a:p>
          <a:p>
            <a:r>
              <a:rPr lang="en-US" sz="1600" dirty="0">
                <a:latin typeface="Source Code Pro" panose="020B0509030403020204" pitchFamily="49" charset="0"/>
              </a:rPr>
              <a:t>   (</a:t>
            </a:r>
            <a:r>
              <a:rPr lang="en-US" sz="1600" dirty="0">
                <a:solidFill>
                  <a:srgbClr val="70AD47"/>
                </a:solidFill>
                <a:latin typeface="Source Code Pro" panose="020B0509030403020204" pitchFamily="49" charset="0"/>
              </a:rPr>
              <a:t>Arg1</a:t>
            </a:r>
            <a:r>
              <a:rPr lang="en-US" sz="1600" dirty="0">
                <a:latin typeface="Source Code Pro" panose="020B0509030403020204" pitchFamily="49" charset="0"/>
              </a:rPr>
              <a:t>="c")*(</a:t>
            </a:r>
            <a:r>
              <a:rPr lang="en-US" sz="1600" dirty="0">
                <a:solidFill>
                  <a:srgbClr val="70AD47"/>
                </a:solidFill>
                <a:latin typeface="Source Code Pro" panose="020B0509030403020204" pitchFamily="49" charset="0"/>
              </a:rPr>
              <a:t>Arg2</a:t>
            </a:r>
            <a:r>
              <a:rPr lang="en-US" sz="1600" dirty="0">
                <a:latin typeface="Source Code Pro" panose="020B0509030403020204" pitchFamily="49" charset="0"/>
              </a:rPr>
              <a:t>="d")*(</a:t>
            </a:r>
            <a:r>
              <a:rPr lang="en-US" sz="1600" dirty="0">
                <a:solidFill>
                  <a:srgbClr val="70AD47"/>
                </a:solidFill>
                <a:latin typeface="Source Code Pro" panose="020B0509030403020204" pitchFamily="49" charset="0"/>
              </a:rPr>
              <a:t>Result</a:t>
            </a:r>
            <a:r>
              <a:rPr lang="en-US" sz="1600" dirty="0">
                <a:latin typeface="Source Code Pro" panose="020B0509030403020204" pitchFamily="49" charset="0"/>
              </a:rPr>
              <a:t>=7)</a:t>
            </a:r>
          </a:p>
        </p:txBody>
      </p:sp>
      <p:sp>
        <p:nvSpPr>
          <p:cNvPr id="9" name="Arrow: Down 8">
            <a:extLst>
              <a:ext uri="{FF2B5EF4-FFF2-40B4-BE49-F238E27FC236}">
                <a16:creationId xmlns:a16="http://schemas.microsoft.com/office/drawing/2014/main" id="{F4D63AD0-2A91-4FF3-92AC-A26DDC287086}"/>
              </a:ext>
            </a:extLst>
          </p:cNvPr>
          <p:cNvSpPr/>
          <p:nvPr/>
        </p:nvSpPr>
        <p:spPr>
          <a:xfrm>
            <a:off x="2709857" y="646184"/>
            <a:ext cx="557213" cy="10397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lowchart: Alternate Process 9">
            <a:extLst>
              <a:ext uri="{FF2B5EF4-FFF2-40B4-BE49-F238E27FC236}">
                <a16:creationId xmlns:a16="http://schemas.microsoft.com/office/drawing/2014/main" id="{A3F24EA7-0538-411C-B3C7-51FA52071E77}"/>
              </a:ext>
            </a:extLst>
          </p:cNvPr>
          <p:cNvSpPr/>
          <p:nvPr/>
        </p:nvSpPr>
        <p:spPr>
          <a:xfrm>
            <a:off x="3781420" y="646184"/>
            <a:ext cx="6958012" cy="1077218"/>
          </a:xfrm>
          <a:prstGeom prst="flowChartAlternateProcess">
            <a:avLst/>
          </a:prstGeom>
          <a:noFill/>
          <a:ln>
            <a:solidFill>
              <a:srgbClr val="ED7D3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lowchart: Alternate Process 10">
            <a:extLst>
              <a:ext uri="{FF2B5EF4-FFF2-40B4-BE49-F238E27FC236}">
                <a16:creationId xmlns:a16="http://schemas.microsoft.com/office/drawing/2014/main" id="{DE047043-2EC4-4674-9651-3AFF2DB2D6C0}"/>
              </a:ext>
            </a:extLst>
          </p:cNvPr>
          <p:cNvSpPr/>
          <p:nvPr/>
        </p:nvSpPr>
        <p:spPr>
          <a:xfrm>
            <a:off x="8717751" y="589608"/>
            <a:ext cx="1785938" cy="396790"/>
          </a:xfrm>
          <a:prstGeom prst="flowChartAlternateProcess">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400" dirty="0"/>
              <a:t>Program</a:t>
            </a:r>
          </a:p>
        </p:txBody>
      </p:sp>
      <p:sp>
        <p:nvSpPr>
          <p:cNvPr id="13" name="TextBox 12">
            <a:extLst>
              <a:ext uri="{FF2B5EF4-FFF2-40B4-BE49-F238E27FC236}">
                <a16:creationId xmlns:a16="http://schemas.microsoft.com/office/drawing/2014/main" id="{EF2DA814-2436-488E-8144-2133AFE6D96A}"/>
              </a:ext>
            </a:extLst>
          </p:cNvPr>
          <p:cNvSpPr txBox="1"/>
          <p:nvPr/>
        </p:nvSpPr>
        <p:spPr>
          <a:xfrm>
            <a:off x="595305" y="1830776"/>
            <a:ext cx="9458327" cy="1323439"/>
          </a:xfrm>
          <a:prstGeom prst="rect">
            <a:avLst/>
          </a:prstGeom>
          <a:noFill/>
        </p:spPr>
        <p:txBody>
          <a:bodyPr wrap="square">
            <a:spAutoFit/>
          </a:bodyPr>
          <a:lstStyle/>
          <a:p>
            <a:r>
              <a:rPr lang="en-US" sz="1600" dirty="0">
                <a:latin typeface="Source Code Pro" panose="020B0509030403020204" pitchFamily="49" charset="0"/>
              </a:rPr>
              <a:t>(</a:t>
            </a:r>
            <a:r>
              <a:rPr lang="en-US" sz="1600" dirty="0">
                <a:solidFill>
                  <a:srgbClr val="70AD47"/>
                </a:solidFill>
                <a:latin typeface="Source Code Pro" panose="020B0509030403020204" pitchFamily="49" charset="0"/>
              </a:rPr>
              <a:t>Distance</a:t>
            </a:r>
            <a:r>
              <a:rPr lang="en-US" sz="1600" dirty="0">
                <a:latin typeface="Source Code Pro" panose="020B0509030403020204" pitchFamily="49" charset="0"/>
              </a:rPr>
              <a:t>=min(</a:t>
            </a:r>
            <a:r>
              <a:rPr lang="en-US" sz="1600" dirty="0" err="1">
                <a:solidFill>
                  <a:srgbClr val="70AD47"/>
                </a:solidFill>
                <a:latin typeface="Source Code Pro" panose="020B0509030403020204" pitchFamily="49" charset="0"/>
              </a:rPr>
              <a:t>MinInput</a:t>
            </a:r>
            <a:r>
              <a:rPr lang="en-US" sz="1600" dirty="0">
                <a:latin typeface="Source Code Pro" panose="020B0509030403020204" pitchFamily="49" charset="0"/>
              </a:rPr>
              <a:t>, </a:t>
            </a:r>
            <a:r>
              <a:rPr lang="en-US" sz="1600" dirty="0" err="1">
                <a:latin typeface="Source Code Pro" panose="020B0509030403020204" pitchFamily="49" charset="0"/>
              </a:rPr>
              <a:t>proj</a:t>
            </a:r>
            <a:r>
              <a:rPr lang="en-US" sz="1600" dirty="0">
                <a:latin typeface="Source Code Pro" panose="020B0509030403020204" pitchFamily="49" charset="0"/>
              </a:rPr>
              <a:t>(</a:t>
            </a:r>
            <a:r>
              <a:rPr lang="en-US" sz="1600" dirty="0">
                <a:solidFill>
                  <a:srgbClr val="70AD47"/>
                </a:solidFill>
                <a:latin typeface="Source Code Pro" panose="020B0509030403020204" pitchFamily="49" charset="0"/>
              </a:rPr>
              <a:t>E</a:t>
            </a:r>
            <a:r>
              <a:rPr lang="en-US" sz="1600" dirty="0">
                <a:latin typeface="Source Code Pro" panose="020B0509030403020204" pitchFamily="49" charset="0"/>
              </a:rPr>
              <a:t>, </a:t>
            </a:r>
            <a:r>
              <a:rPr lang="en-US" sz="1600" dirty="0" err="1">
                <a:latin typeface="Source Code Pro" panose="020B0509030403020204" pitchFamily="49" charset="0"/>
              </a:rPr>
              <a:t>proj</a:t>
            </a:r>
            <a:r>
              <a:rPr lang="en-US" sz="1600" dirty="0">
                <a:latin typeface="Source Code Pro" panose="020B0509030403020204" pitchFamily="49" charset="0"/>
              </a:rPr>
              <a:t>(</a:t>
            </a:r>
            <a:r>
              <a:rPr lang="en-US" sz="1600" dirty="0">
                <a:solidFill>
                  <a:srgbClr val="70AD47"/>
                </a:solidFill>
                <a:latin typeface="Source Code Pro" panose="020B0509030403020204" pitchFamily="49" charset="0"/>
              </a:rPr>
              <a:t>D</a:t>
            </a:r>
            <a:r>
              <a:rPr lang="en-US" sz="1600" dirty="0">
                <a:latin typeface="Source Code Pro" panose="020B0509030403020204" pitchFamily="49" charset="0"/>
              </a:rPr>
              <a:t>, </a:t>
            </a:r>
            <a:r>
              <a:rPr lang="en-US" sz="1600" dirty="0" err="1">
                <a:latin typeface="Source Code Pro" panose="020B0509030403020204" pitchFamily="49" charset="0"/>
              </a:rPr>
              <a:t>proj</a:t>
            </a:r>
            <a:r>
              <a:rPr lang="en-US" sz="1600" dirty="0">
                <a:latin typeface="Source Code Pro" panose="020B0509030403020204" pitchFamily="49" charset="0"/>
              </a:rPr>
              <a:t>(</a:t>
            </a:r>
            <a:r>
              <a:rPr lang="en-US" sz="1600" dirty="0">
                <a:solidFill>
                  <a:srgbClr val="70AD47"/>
                </a:solidFill>
                <a:latin typeface="Source Code Pro" panose="020B0509030403020204" pitchFamily="49" charset="0"/>
              </a:rPr>
              <a:t>X</a:t>
            </a:r>
            <a:r>
              <a:rPr lang="en-US" sz="1600" dirty="0">
                <a:latin typeface="Source Code Pro" panose="020B0509030403020204" pitchFamily="49" charset="0"/>
              </a:rPr>
              <a:t>,</a:t>
            </a:r>
          </a:p>
          <a:p>
            <a:r>
              <a:rPr lang="en-US" sz="1600" dirty="0">
                <a:latin typeface="Source Code Pro" panose="020B0509030403020204" pitchFamily="49" charset="0"/>
              </a:rPr>
              <a:t>     (("c"="a")*(</a:t>
            </a:r>
            <a:r>
              <a:rPr lang="en-US" sz="1600" dirty="0">
                <a:solidFill>
                  <a:srgbClr val="70AD47"/>
                </a:solidFill>
                <a:latin typeface="Source Code Pro" panose="020B0509030403020204" pitchFamily="49" charset="0"/>
              </a:rPr>
              <a:t>X</a:t>
            </a:r>
            <a:r>
              <a:rPr lang="en-US" sz="1600" dirty="0">
                <a:latin typeface="Source Code Pro" panose="020B0509030403020204" pitchFamily="49" charset="0"/>
              </a:rPr>
              <a:t>="b")*(</a:t>
            </a:r>
            <a:r>
              <a:rPr lang="en-US" sz="1600" dirty="0">
                <a:solidFill>
                  <a:srgbClr val="70AD47"/>
                </a:solidFill>
                <a:latin typeface="Source Code Pro" panose="020B0509030403020204" pitchFamily="49" charset="0"/>
              </a:rPr>
              <a:t>E</a:t>
            </a:r>
            <a:r>
              <a:rPr lang="en-US" sz="1600" dirty="0">
                <a:latin typeface="Source Code Pro" panose="020B0509030403020204" pitchFamily="49" charset="0"/>
              </a:rPr>
              <a:t>=10)+</a:t>
            </a:r>
          </a:p>
          <a:p>
            <a:r>
              <a:rPr lang="en-US" sz="1600" dirty="0">
                <a:latin typeface="Source Code Pro" panose="020B0509030403020204" pitchFamily="49" charset="0"/>
              </a:rPr>
              <a:t>      ("c"="b")*(</a:t>
            </a:r>
            <a:r>
              <a:rPr lang="en-US" sz="1600" dirty="0">
                <a:solidFill>
                  <a:srgbClr val="70AD47"/>
                </a:solidFill>
                <a:latin typeface="Source Code Pro" panose="020B0509030403020204" pitchFamily="49" charset="0"/>
              </a:rPr>
              <a:t>X</a:t>
            </a:r>
            <a:r>
              <a:rPr lang="en-US" sz="1600" dirty="0">
                <a:latin typeface="Source Code Pro" panose="020B0509030403020204" pitchFamily="49" charset="0"/>
              </a:rPr>
              <a:t>="c")*(</a:t>
            </a:r>
            <a:r>
              <a:rPr lang="en-US" sz="1600" dirty="0">
                <a:solidFill>
                  <a:srgbClr val="70AD47"/>
                </a:solidFill>
                <a:latin typeface="Source Code Pro" panose="020B0509030403020204" pitchFamily="49" charset="0"/>
              </a:rPr>
              <a:t>E</a:t>
            </a:r>
            <a:r>
              <a:rPr lang="en-US" sz="1600" dirty="0">
                <a:latin typeface="Source Code Pro" panose="020B0509030403020204" pitchFamily="49" charset="0"/>
              </a:rPr>
              <a:t>=2)+</a:t>
            </a:r>
          </a:p>
          <a:p>
            <a:r>
              <a:rPr lang="en-US" sz="1600" dirty="0">
                <a:latin typeface="Source Code Pro" panose="020B0509030403020204" pitchFamily="49" charset="0"/>
              </a:rPr>
              <a:t>      ("c"="c")*(</a:t>
            </a:r>
            <a:r>
              <a:rPr lang="en-US" sz="1600" dirty="0">
                <a:solidFill>
                  <a:srgbClr val="70AD47"/>
                </a:solidFill>
                <a:latin typeface="Source Code Pro" panose="020B0509030403020204" pitchFamily="49" charset="0"/>
              </a:rPr>
              <a:t>X</a:t>
            </a:r>
            <a:r>
              <a:rPr lang="en-US" sz="1600" dirty="0">
                <a:latin typeface="Source Code Pro" panose="020B0509030403020204" pitchFamily="49" charset="0"/>
              </a:rPr>
              <a:t>="d")*(</a:t>
            </a:r>
            <a:r>
              <a:rPr lang="en-US" sz="1600" dirty="0">
                <a:solidFill>
                  <a:srgbClr val="70AD47"/>
                </a:solidFill>
                <a:latin typeface="Source Code Pro" panose="020B0509030403020204" pitchFamily="49" charset="0"/>
              </a:rPr>
              <a:t>E</a:t>
            </a:r>
            <a:r>
              <a:rPr lang="en-US" sz="1600" dirty="0">
                <a:latin typeface="Source Code Pro" panose="020B0509030403020204" pitchFamily="49" charset="0"/>
              </a:rPr>
              <a:t>=7))</a:t>
            </a:r>
          </a:p>
          <a:p>
            <a:r>
              <a:rPr lang="en-US" sz="1600" dirty="0">
                <a:latin typeface="Source Code Pro" panose="020B0509030403020204" pitchFamily="49" charset="0"/>
              </a:rPr>
              <a:t>    *(</a:t>
            </a:r>
            <a:r>
              <a:rPr lang="en-US" sz="1600" dirty="0">
                <a:solidFill>
                  <a:srgbClr val="70AD47"/>
                </a:solidFill>
                <a:latin typeface="Source Code Pro" panose="020B0509030403020204" pitchFamily="49" charset="0"/>
              </a:rPr>
              <a:t>D</a:t>
            </a:r>
            <a:r>
              <a:rPr lang="en-US" sz="1600" dirty="0">
                <a:latin typeface="Source Code Pro" panose="020B0509030403020204" pitchFamily="49" charset="0"/>
              </a:rPr>
              <a:t> is distance("</a:t>
            </a:r>
            <a:r>
              <a:rPr lang="en-US" sz="1600" dirty="0" err="1">
                <a:latin typeface="Source Code Pro" panose="020B0509030403020204" pitchFamily="49" charset="0"/>
              </a:rPr>
              <a:t>a",</a:t>
            </a:r>
            <a:r>
              <a:rPr lang="en-US" sz="1600" dirty="0" err="1">
                <a:solidFill>
                  <a:srgbClr val="70AD47"/>
                </a:solidFill>
                <a:latin typeface="Source Code Pro" panose="020B0509030403020204" pitchFamily="49" charset="0"/>
              </a:rPr>
              <a:t>X</a:t>
            </a:r>
            <a:r>
              <a:rPr lang="en-US" sz="1600" dirty="0">
                <a:latin typeface="Source Code Pro" panose="020B0509030403020204" pitchFamily="49" charset="0"/>
              </a:rPr>
              <a:t>)*</a:t>
            </a:r>
            <a:r>
              <a:rPr lang="en-US" sz="1600" dirty="0" err="1">
                <a:latin typeface="Source Code Pro" panose="020B0509030403020204" pitchFamily="49" charset="0"/>
              </a:rPr>
              <a:t>bultin_plus</a:t>
            </a:r>
            <a:r>
              <a:rPr lang="en-US" sz="1600" dirty="0">
                <a:latin typeface="Source Code Pro" panose="020B0509030403020204" pitchFamily="49" charset="0"/>
              </a:rPr>
              <a:t>(</a:t>
            </a:r>
            <a:r>
              <a:rPr lang="en-US" sz="1600" dirty="0" err="1">
                <a:solidFill>
                  <a:srgbClr val="70AD47"/>
                </a:solidFill>
                <a:latin typeface="Source Code Pro" panose="020B0509030403020204" pitchFamily="49" charset="0"/>
              </a:rPr>
              <a:t>E</a:t>
            </a:r>
            <a:r>
              <a:rPr lang="en-US" sz="1600" dirty="0" err="1">
                <a:latin typeface="Source Code Pro" panose="020B0509030403020204" pitchFamily="49" charset="0"/>
              </a:rPr>
              <a:t>,</a:t>
            </a:r>
            <a:r>
              <a:rPr lang="en-US" sz="1600" dirty="0" err="1">
                <a:solidFill>
                  <a:srgbClr val="70AD47"/>
                </a:solidFill>
                <a:latin typeface="Source Code Pro" panose="020B0509030403020204" pitchFamily="49" charset="0"/>
              </a:rPr>
              <a:t>D</a:t>
            </a:r>
            <a:r>
              <a:rPr lang="en-US" sz="1600" dirty="0" err="1">
                <a:latin typeface="Source Code Pro" panose="020B0509030403020204" pitchFamily="49" charset="0"/>
              </a:rPr>
              <a:t>,</a:t>
            </a:r>
            <a:r>
              <a:rPr lang="en-US" sz="1600" dirty="0" err="1">
                <a:solidFill>
                  <a:srgbClr val="70AD47"/>
                </a:solidFill>
                <a:latin typeface="Source Code Pro" panose="020B0509030403020204" pitchFamily="49" charset="0"/>
              </a:rPr>
              <a:t>MinInput</a:t>
            </a:r>
            <a:r>
              <a:rPr lang="en-US" sz="1600" dirty="0">
                <a:latin typeface="Source Code Pro" panose="020B0509030403020204" pitchFamily="49" charset="0"/>
              </a:rPr>
              <a:t>)))) </a:t>
            </a:r>
          </a:p>
        </p:txBody>
      </p:sp>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6CE12D12-1F01-4BB1-8BBE-4B6A7788217C}"/>
                  </a:ext>
                </a:extLst>
              </p:cNvPr>
              <p:cNvSpPr txBox="1"/>
              <p:nvPr/>
            </p:nvSpPr>
            <p:spPr>
              <a:xfrm>
                <a:off x="3924296" y="3092795"/>
                <a:ext cx="5557836" cy="1077218"/>
              </a:xfrm>
              <a:prstGeom prst="rect">
                <a:avLst/>
              </a:prstGeom>
              <a:noFill/>
            </p:spPr>
            <p:txBody>
              <a:bodyPr wrap="square" rtlCol="0">
                <a:spAutoFit/>
              </a:bodyPr>
              <a:lstStyle/>
              <a:p>
                <a:r>
                  <a:rPr lang="en-US" sz="1600" dirty="0">
                    <a:latin typeface="Source Code Pro" panose="020B0509030403020204" pitchFamily="49" charset="0"/>
                  </a:rPr>
                  <a:t>("c"="a") </a:t>
                </a:r>
                <a14:m>
                  <m:oMath xmlns:m="http://schemas.openxmlformats.org/officeDocument/2006/math">
                    <m:r>
                      <a:rPr lang="en-US" sz="1600" b="0" i="1" smtClean="0">
                        <a:latin typeface="Cambria Math" panose="02040503050406030204" pitchFamily="18" charset="0"/>
                      </a:rPr>
                      <m:t>→</m:t>
                    </m:r>
                  </m:oMath>
                </a14:m>
                <a:r>
                  <a:rPr lang="en-US" sz="1600" dirty="0">
                    <a:latin typeface="Source Code Pro" panose="020B0509030403020204" pitchFamily="49" charset="0"/>
                  </a:rPr>
                  <a:t> 0		</a:t>
                </a:r>
                <a:r>
                  <a:rPr lang="en-US" sz="1600" dirty="0"/>
                  <a:t>Equality checks</a:t>
                </a:r>
              </a:p>
              <a:p>
                <a:r>
                  <a:rPr lang="en-US" sz="1600" dirty="0">
                    <a:latin typeface="Source Code Pro" panose="020B0509030403020204" pitchFamily="49" charset="0"/>
                  </a:rPr>
                  <a:t>("c"="b") </a:t>
                </a:r>
                <a14:m>
                  <m:oMath xmlns:m="http://schemas.openxmlformats.org/officeDocument/2006/math">
                    <m:r>
                      <a:rPr lang="en-US" sz="1600" b="0" i="1" smtClean="0">
                        <a:latin typeface="Cambria Math" panose="02040503050406030204" pitchFamily="18" charset="0"/>
                      </a:rPr>
                      <m:t>→</m:t>
                    </m:r>
                  </m:oMath>
                </a14:m>
                <a:r>
                  <a:rPr lang="en-US" sz="1600" dirty="0">
                    <a:latin typeface="Source Code Pro" panose="020B0509030403020204" pitchFamily="49" charset="0"/>
                  </a:rPr>
                  <a:t> 0</a:t>
                </a:r>
              </a:p>
              <a:p>
                <a:r>
                  <a:rPr lang="en-US" sz="1600" dirty="0">
                    <a:latin typeface="Source Code Pro" panose="020B0509030403020204" pitchFamily="49" charset="0"/>
                  </a:rPr>
                  <a:t>("c"="c") </a:t>
                </a:r>
                <a14:m>
                  <m:oMath xmlns:m="http://schemas.openxmlformats.org/officeDocument/2006/math">
                    <m:r>
                      <a:rPr lang="en-US" sz="1600" b="0" i="1" smtClean="0">
                        <a:latin typeface="Cambria Math" panose="02040503050406030204" pitchFamily="18" charset="0"/>
                      </a:rPr>
                      <m:t>→</m:t>
                    </m:r>
                  </m:oMath>
                </a14:m>
                <a:r>
                  <a:rPr lang="en-US" sz="1600" dirty="0">
                    <a:latin typeface="Source Code Pro" panose="020B0509030403020204" pitchFamily="49" charset="0"/>
                  </a:rPr>
                  <a:t> 1</a:t>
                </a:r>
              </a:p>
              <a:p>
                <a:r>
                  <a:rPr lang="en-US" sz="1600" dirty="0">
                    <a:latin typeface="Source Code Pro" panose="020B0509030403020204" pitchFamily="49" charset="0"/>
                  </a:rPr>
                  <a:t>1 * </a:t>
                </a:r>
                <a:r>
                  <a:rPr lang="en-US" sz="1600" dirty="0">
                    <a:solidFill>
                      <a:srgbClr val="00B0F0"/>
                    </a:solidFill>
                    <a:latin typeface="Source Code Pro" panose="020B0509030403020204" pitchFamily="49" charset="0"/>
                  </a:rPr>
                  <a:t>R</a:t>
                </a:r>
                <a:r>
                  <a:rPr lang="en-US" sz="1600" dirty="0">
                    <a:latin typeface="Source Code Pro" panose="020B0509030403020204" pitchFamily="49" charset="0"/>
                  </a:rPr>
                  <a:t> </a:t>
                </a:r>
                <a14:m>
                  <m:oMath xmlns:m="http://schemas.openxmlformats.org/officeDocument/2006/math">
                    <m:r>
                      <a:rPr lang="en-US" sz="1600" b="0" i="1" smtClean="0">
                        <a:latin typeface="Cambria Math" panose="02040503050406030204" pitchFamily="18" charset="0"/>
                      </a:rPr>
                      <m:t>→</m:t>
                    </m:r>
                  </m:oMath>
                </a14:m>
                <a:r>
                  <a:rPr lang="en-US" sz="1600" dirty="0">
                    <a:latin typeface="Source Code Pro" panose="020B0509030403020204" pitchFamily="49" charset="0"/>
                  </a:rPr>
                  <a:t> </a:t>
                </a:r>
                <a:r>
                  <a:rPr lang="en-US" sz="1600" dirty="0">
                    <a:solidFill>
                      <a:srgbClr val="00B0F0"/>
                    </a:solidFill>
                    <a:latin typeface="Source Code Pro" panose="020B0509030403020204" pitchFamily="49" charset="0"/>
                  </a:rPr>
                  <a:t>R 			</a:t>
                </a:r>
                <a:r>
                  <a:rPr lang="en-US" sz="1600" dirty="0"/>
                  <a:t>Multiplicative identity</a:t>
                </a:r>
              </a:p>
            </p:txBody>
          </p:sp>
        </mc:Choice>
        <mc:Fallback xmlns="">
          <p:sp>
            <p:nvSpPr>
              <p:cNvPr id="19" name="TextBox 18">
                <a:extLst>
                  <a:ext uri="{FF2B5EF4-FFF2-40B4-BE49-F238E27FC236}">
                    <a16:creationId xmlns:a16="http://schemas.microsoft.com/office/drawing/2014/main" id="{6CE12D12-1F01-4BB1-8BBE-4B6A7788217C}"/>
                  </a:ext>
                </a:extLst>
              </p:cNvPr>
              <p:cNvSpPr txBox="1">
                <a:spLocks noRot="1" noChangeAspect="1" noMove="1" noResize="1" noEditPoints="1" noAdjustHandles="1" noChangeArrowheads="1" noChangeShapeType="1" noTextEdit="1"/>
              </p:cNvSpPr>
              <p:nvPr/>
            </p:nvSpPr>
            <p:spPr>
              <a:xfrm>
                <a:off x="3924296" y="3092795"/>
                <a:ext cx="5557836" cy="1077218"/>
              </a:xfrm>
              <a:prstGeom prst="rect">
                <a:avLst/>
              </a:prstGeom>
              <a:blipFill>
                <a:blip r:embed="rId3"/>
                <a:stretch>
                  <a:fillRect l="-659" t="-1695" b="-6215"/>
                </a:stretch>
              </a:blipFill>
            </p:spPr>
            <p:txBody>
              <a:bodyPr/>
              <a:lstStyle/>
              <a:p>
                <a:r>
                  <a:rPr lang="en-US">
                    <a:noFill/>
                  </a:rPr>
                  <a:t> </a:t>
                </a:r>
              </a:p>
            </p:txBody>
          </p:sp>
        </mc:Fallback>
      </mc:AlternateContent>
      <p:sp>
        <p:nvSpPr>
          <p:cNvPr id="20" name="Arrow: Down 19">
            <a:extLst>
              <a:ext uri="{FF2B5EF4-FFF2-40B4-BE49-F238E27FC236}">
                <a16:creationId xmlns:a16="http://schemas.microsoft.com/office/drawing/2014/main" id="{C26F23E8-457B-400D-8130-DE30ADC23F26}"/>
              </a:ext>
            </a:extLst>
          </p:cNvPr>
          <p:cNvSpPr/>
          <p:nvPr/>
        </p:nvSpPr>
        <p:spPr>
          <a:xfrm>
            <a:off x="2666995" y="3154215"/>
            <a:ext cx="600075" cy="101772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lowchart: Alternate Process 20">
            <a:extLst>
              <a:ext uri="{FF2B5EF4-FFF2-40B4-BE49-F238E27FC236}">
                <a16:creationId xmlns:a16="http://schemas.microsoft.com/office/drawing/2014/main" id="{47E2DAC0-D43C-48EC-A949-930A2E412C93}"/>
              </a:ext>
            </a:extLst>
          </p:cNvPr>
          <p:cNvSpPr/>
          <p:nvPr/>
        </p:nvSpPr>
        <p:spPr>
          <a:xfrm>
            <a:off x="3924295" y="3128952"/>
            <a:ext cx="6457949" cy="1041062"/>
          </a:xfrm>
          <a:prstGeom prst="flowChartAlternateProcess">
            <a:avLst/>
          </a:prstGeom>
          <a:noFill/>
          <a:ln>
            <a:solidFill>
              <a:srgbClr val="ED7D3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A5541960-7F2E-4266-93E0-79C1E3E6D0B8}"/>
              </a:ext>
            </a:extLst>
          </p:cNvPr>
          <p:cNvSpPr txBox="1"/>
          <p:nvPr/>
        </p:nvSpPr>
        <p:spPr>
          <a:xfrm>
            <a:off x="595305" y="4172299"/>
            <a:ext cx="9458327" cy="830997"/>
          </a:xfrm>
          <a:prstGeom prst="rect">
            <a:avLst/>
          </a:prstGeom>
          <a:noFill/>
        </p:spPr>
        <p:txBody>
          <a:bodyPr wrap="square">
            <a:spAutoFit/>
          </a:bodyPr>
          <a:lstStyle/>
          <a:p>
            <a:r>
              <a:rPr lang="en-US" sz="1600" dirty="0">
                <a:latin typeface="Source Code Pro" panose="020B0509030403020204" pitchFamily="49" charset="0"/>
              </a:rPr>
              <a:t>(</a:t>
            </a:r>
            <a:r>
              <a:rPr lang="en-US" sz="1600" dirty="0">
                <a:solidFill>
                  <a:srgbClr val="70AD47"/>
                </a:solidFill>
                <a:latin typeface="Source Code Pro" panose="020B0509030403020204" pitchFamily="49" charset="0"/>
              </a:rPr>
              <a:t>Distance</a:t>
            </a:r>
            <a:r>
              <a:rPr lang="en-US" sz="1600" dirty="0">
                <a:latin typeface="Source Code Pro" panose="020B0509030403020204" pitchFamily="49" charset="0"/>
              </a:rPr>
              <a:t>=min(</a:t>
            </a:r>
            <a:r>
              <a:rPr lang="en-US" sz="1600" dirty="0" err="1">
                <a:solidFill>
                  <a:srgbClr val="70AD47"/>
                </a:solidFill>
                <a:latin typeface="Source Code Pro" panose="020B0509030403020204" pitchFamily="49" charset="0"/>
              </a:rPr>
              <a:t>MinInput</a:t>
            </a:r>
            <a:r>
              <a:rPr lang="en-US" sz="1600" dirty="0">
                <a:latin typeface="Source Code Pro" panose="020B0509030403020204" pitchFamily="49" charset="0"/>
              </a:rPr>
              <a:t>, </a:t>
            </a:r>
            <a:r>
              <a:rPr lang="en-US" sz="1600" dirty="0" err="1">
                <a:latin typeface="Source Code Pro" panose="020B0509030403020204" pitchFamily="49" charset="0"/>
              </a:rPr>
              <a:t>proj</a:t>
            </a:r>
            <a:r>
              <a:rPr lang="en-US" sz="1600" dirty="0">
                <a:latin typeface="Source Code Pro" panose="020B0509030403020204" pitchFamily="49" charset="0"/>
              </a:rPr>
              <a:t>(</a:t>
            </a:r>
            <a:r>
              <a:rPr lang="en-US" sz="1600" dirty="0">
                <a:solidFill>
                  <a:srgbClr val="70AD47"/>
                </a:solidFill>
                <a:latin typeface="Source Code Pro" panose="020B0509030403020204" pitchFamily="49" charset="0"/>
              </a:rPr>
              <a:t>E</a:t>
            </a:r>
            <a:r>
              <a:rPr lang="en-US" sz="1600" dirty="0">
                <a:latin typeface="Source Code Pro" panose="020B0509030403020204" pitchFamily="49" charset="0"/>
              </a:rPr>
              <a:t>, </a:t>
            </a:r>
            <a:r>
              <a:rPr lang="en-US" sz="1600" dirty="0" err="1">
                <a:latin typeface="Source Code Pro" panose="020B0509030403020204" pitchFamily="49" charset="0"/>
              </a:rPr>
              <a:t>proj</a:t>
            </a:r>
            <a:r>
              <a:rPr lang="en-US" sz="1600" dirty="0">
                <a:latin typeface="Source Code Pro" panose="020B0509030403020204" pitchFamily="49" charset="0"/>
              </a:rPr>
              <a:t>(</a:t>
            </a:r>
            <a:r>
              <a:rPr lang="en-US" sz="1600" dirty="0">
                <a:solidFill>
                  <a:srgbClr val="70AD47"/>
                </a:solidFill>
                <a:latin typeface="Source Code Pro" panose="020B0509030403020204" pitchFamily="49" charset="0"/>
              </a:rPr>
              <a:t>D</a:t>
            </a:r>
            <a:r>
              <a:rPr lang="en-US" sz="1600" dirty="0">
                <a:latin typeface="Source Code Pro" panose="020B0509030403020204" pitchFamily="49" charset="0"/>
              </a:rPr>
              <a:t>, </a:t>
            </a:r>
            <a:r>
              <a:rPr lang="en-US" sz="1600" dirty="0" err="1">
                <a:latin typeface="Source Code Pro" panose="020B0509030403020204" pitchFamily="49" charset="0"/>
              </a:rPr>
              <a:t>proj</a:t>
            </a:r>
            <a:r>
              <a:rPr lang="en-US" sz="1600" dirty="0">
                <a:latin typeface="Source Code Pro" panose="020B0509030403020204" pitchFamily="49" charset="0"/>
              </a:rPr>
              <a:t>(</a:t>
            </a:r>
            <a:r>
              <a:rPr lang="en-US" sz="1600" dirty="0">
                <a:solidFill>
                  <a:srgbClr val="70AD47"/>
                </a:solidFill>
                <a:latin typeface="Source Code Pro" panose="020B0509030403020204" pitchFamily="49" charset="0"/>
              </a:rPr>
              <a:t>X</a:t>
            </a:r>
            <a:r>
              <a:rPr lang="en-US" sz="1600" dirty="0">
                <a:latin typeface="Source Code Pro" panose="020B0509030403020204" pitchFamily="49" charset="0"/>
              </a:rPr>
              <a:t>,</a:t>
            </a:r>
          </a:p>
          <a:p>
            <a:r>
              <a:rPr lang="en-US" sz="1600" dirty="0">
                <a:latin typeface="Source Code Pro" panose="020B0509030403020204" pitchFamily="49" charset="0"/>
              </a:rPr>
              <a:t>     ((</a:t>
            </a:r>
            <a:r>
              <a:rPr lang="en-US" sz="1600" dirty="0">
                <a:solidFill>
                  <a:srgbClr val="70AD47"/>
                </a:solidFill>
                <a:latin typeface="Source Code Pro" panose="020B0509030403020204" pitchFamily="49" charset="0"/>
              </a:rPr>
              <a:t>X</a:t>
            </a:r>
            <a:r>
              <a:rPr lang="en-US" sz="1600" dirty="0">
                <a:latin typeface="Source Code Pro" panose="020B0509030403020204" pitchFamily="49" charset="0"/>
              </a:rPr>
              <a:t>="d")*(</a:t>
            </a:r>
            <a:r>
              <a:rPr lang="en-US" sz="1600" dirty="0">
                <a:solidFill>
                  <a:srgbClr val="70AD47"/>
                </a:solidFill>
                <a:latin typeface="Source Code Pro" panose="020B0509030403020204" pitchFamily="49" charset="0"/>
              </a:rPr>
              <a:t>E</a:t>
            </a:r>
            <a:r>
              <a:rPr lang="en-US" sz="1600" dirty="0">
                <a:latin typeface="Source Code Pro" panose="020B0509030403020204" pitchFamily="49" charset="0"/>
              </a:rPr>
              <a:t>=7))</a:t>
            </a:r>
          </a:p>
          <a:p>
            <a:r>
              <a:rPr lang="en-US" sz="1600" dirty="0">
                <a:latin typeface="Source Code Pro" panose="020B0509030403020204" pitchFamily="49" charset="0"/>
              </a:rPr>
              <a:t>    *(</a:t>
            </a:r>
            <a:r>
              <a:rPr lang="en-US" sz="1600" dirty="0">
                <a:solidFill>
                  <a:srgbClr val="70AD47"/>
                </a:solidFill>
                <a:latin typeface="Source Code Pro" panose="020B0509030403020204" pitchFamily="49" charset="0"/>
              </a:rPr>
              <a:t>D</a:t>
            </a:r>
            <a:r>
              <a:rPr lang="en-US" sz="1600" dirty="0">
                <a:latin typeface="Source Code Pro" panose="020B0509030403020204" pitchFamily="49" charset="0"/>
              </a:rPr>
              <a:t> is distance("</a:t>
            </a:r>
            <a:r>
              <a:rPr lang="en-US" sz="1600" dirty="0" err="1">
                <a:latin typeface="Source Code Pro" panose="020B0509030403020204" pitchFamily="49" charset="0"/>
              </a:rPr>
              <a:t>a",</a:t>
            </a:r>
            <a:r>
              <a:rPr lang="en-US" sz="1600" dirty="0" err="1">
                <a:solidFill>
                  <a:srgbClr val="70AD47"/>
                </a:solidFill>
                <a:latin typeface="Source Code Pro" panose="020B0509030403020204" pitchFamily="49" charset="0"/>
              </a:rPr>
              <a:t>X</a:t>
            </a:r>
            <a:r>
              <a:rPr lang="en-US" sz="1600" dirty="0">
                <a:latin typeface="Source Code Pro" panose="020B0509030403020204" pitchFamily="49" charset="0"/>
              </a:rPr>
              <a:t>)*</a:t>
            </a:r>
            <a:r>
              <a:rPr lang="en-US" sz="1600" dirty="0" err="1">
                <a:latin typeface="Source Code Pro" panose="020B0509030403020204" pitchFamily="49" charset="0"/>
              </a:rPr>
              <a:t>bultin_plus</a:t>
            </a:r>
            <a:r>
              <a:rPr lang="en-US" sz="1600" dirty="0">
                <a:latin typeface="Source Code Pro" panose="020B0509030403020204" pitchFamily="49" charset="0"/>
              </a:rPr>
              <a:t>(</a:t>
            </a:r>
            <a:r>
              <a:rPr lang="en-US" sz="1600" dirty="0" err="1">
                <a:solidFill>
                  <a:srgbClr val="70AD47"/>
                </a:solidFill>
                <a:latin typeface="Source Code Pro" panose="020B0509030403020204" pitchFamily="49" charset="0"/>
              </a:rPr>
              <a:t>E</a:t>
            </a:r>
            <a:r>
              <a:rPr lang="en-US" sz="1600" dirty="0" err="1">
                <a:latin typeface="Source Code Pro" panose="020B0509030403020204" pitchFamily="49" charset="0"/>
              </a:rPr>
              <a:t>,</a:t>
            </a:r>
            <a:r>
              <a:rPr lang="en-US" sz="1600" dirty="0" err="1">
                <a:solidFill>
                  <a:srgbClr val="70AD47"/>
                </a:solidFill>
                <a:latin typeface="Source Code Pro" panose="020B0509030403020204" pitchFamily="49" charset="0"/>
              </a:rPr>
              <a:t>D</a:t>
            </a:r>
            <a:r>
              <a:rPr lang="en-US" sz="1600" dirty="0" err="1">
                <a:latin typeface="Source Code Pro" panose="020B0509030403020204" pitchFamily="49" charset="0"/>
              </a:rPr>
              <a:t>,</a:t>
            </a:r>
            <a:r>
              <a:rPr lang="en-US" sz="1600" dirty="0" err="1">
                <a:solidFill>
                  <a:srgbClr val="70AD47"/>
                </a:solidFill>
                <a:latin typeface="Source Code Pro" panose="020B0509030403020204" pitchFamily="49" charset="0"/>
              </a:rPr>
              <a:t>MinInput</a:t>
            </a:r>
            <a:r>
              <a:rPr lang="en-US" sz="1600" dirty="0">
                <a:latin typeface="Source Code Pro" panose="020B0509030403020204" pitchFamily="49" charset="0"/>
              </a:rPr>
              <a:t>)))) </a:t>
            </a:r>
          </a:p>
        </p:txBody>
      </p:sp>
      <p:sp>
        <p:nvSpPr>
          <p:cNvPr id="25" name="TextBox 24">
            <a:extLst>
              <a:ext uri="{FF2B5EF4-FFF2-40B4-BE49-F238E27FC236}">
                <a16:creationId xmlns:a16="http://schemas.microsoft.com/office/drawing/2014/main" id="{61163A67-A2A4-46EC-8AB2-3707DC86E7DE}"/>
              </a:ext>
            </a:extLst>
          </p:cNvPr>
          <p:cNvSpPr txBox="1"/>
          <p:nvPr/>
        </p:nvSpPr>
        <p:spPr>
          <a:xfrm>
            <a:off x="595305" y="5614583"/>
            <a:ext cx="8901113" cy="584775"/>
          </a:xfrm>
          <a:prstGeom prst="rect">
            <a:avLst/>
          </a:prstGeom>
          <a:noFill/>
        </p:spPr>
        <p:txBody>
          <a:bodyPr wrap="square">
            <a:spAutoFit/>
          </a:bodyPr>
          <a:lstStyle/>
          <a:p>
            <a:r>
              <a:rPr lang="en-US" sz="1600" dirty="0">
                <a:latin typeface="Source Code Pro" panose="020B0509030403020204" pitchFamily="49" charset="0"/>
              </a:rPr>
              <a:t>(</a:t>
            </a:r>
            <a:r>
              <a:rPr lang="en-US" sz="1600" dirty="0">
                <a:solidFill>
                  <a:srgbClr val="70AD47"/>
                </a:solidFill>
                <a:latin typeface="Source Code Pro" panose="020B0509030403020204" pitchFamily="49" charset="0"/>
              </a:rPr>
              <a:t>Distance</a:t>
            </a:r>
            <a:r>
              <a:rPr lang="en-US" sz="1600" dirty="0">
                <a:latin typeface="Source Code Pro" panose="020B0509030403020204" pitchFamily="49" charset="0"/>
              </a:rPr>
              <a:t>=min(</a:t>
            </a:r>
            <a:r>
              <a:rPr lang="en-US" sz="1600" dirty="0" err="1">
                <a:solidFill>
                  <a:srgbClr val="70AD47"/>
                </a:solidFill>
                <a:latin typeface="Source Code Pro" panose="020B0509030403020204" pitchFamily="49" charset="0"/>
              </a:rPr>
              <a:t>MinInput</a:t>
            </a:r>
            <a:r>
              <a:rPr lang="en-US" sz="1600" dirty="0">
                <a:latin typeface="Source Code Pro" panose="020B0509030403020204" pitchFamily="49" charset="0"/>
              </a:rPr>
              <a:t>, </a:t>
            </a:r>
            <a:r>
              <a:rPr lang="en-US" sz="1600" dirty="0" err="1">
                <a:latin typeface="Source Code Pro" panose="020B0509030403020204" pitchFamily="49" charset="0"/>
              </a:rPr>
              <a:t>proj</a:t>
            </a:r>
            <a:r>
              <a:rPr lang="en-US" sz="1600" dirty="0">
                <a:latin typeface="Source Code Pro" panose="020B0509030403020204" pitchFamily="49" charset="0"/>
              </a:rPr>
              <a:t>(</a:t>
            </a:r>
            <a:r>
              <a:rPr lang="en-US" sz="1600" dirty="0">
                <a:solidFill>
                  <a:srgbClr val="70AD47"/>
                </a:solidFill>
                <a:latin typeface="Source Code Pro" panose="020B0509030403020204" pitchFamily="49" charset="0"/>
              </a:rPr>
              <a:t>D,</a:t>
            </a:r>
          </a:p>
          <a:p>
            <a:r>
              <a:rPr lang="en-US" sz="1600" dirty="0">
                <a:latin typeface="Source Code Pro" panose="020B0509030403020204" pitchFamily="49" charset="0"/>
              </a:rPr>
              <a:t>     (</a:t>
            </a:r>
            <a:r>
              <a:rPr lang="en-US" sz="1600" dirty="0">
                <a:solidFill>
                  <a:srgbClr val="70AD47"/>
                </a:solidFill>
                <a:latin typeface="Source Code Pro" panose="020B0509030403020204" pitchFamily="49" charset="0"/>
              </a:rPr>
              <a:t>D</a:t>
            </a:r>
            <a:r>
              <a:rPr lang="en-US" sz="1600" dirty="0">
                <a:latin typeface="Source Code Pro" panose="020B0509030403020204" pitchFamily="49" charset="0"/>
              </a:rPr>
              <a:t> is distance("</a:t>
            </a:r>
            <a:r>
              <a:rPr lang="en-US" sz="1600" dirty="0" err="1">
                <a:latin typeface="Source Code Pro" panose="020B0509030403020204" pitchFamily="49" charset="0"/>
              </a:rPr>
              <a:t>a","d</a:t>
            </a:r>
            <a:r>
              <a:rPr lang="en-US" sz="1600" dirty="0">
                <a:latin typeface="Source Code Pro" panose="020B0509030403020204" pitchFamily="49" charset="0"/>
              </a:rPr>
              <a:t>")*</a:t>
            </a:r>
            <a:r>
              <a:rPr lang="en-US" sz="1600" dirty="0" err="1">
                <a:latin typeface="Source Code Pro" panose="020B0509030403020204" pitchFamily="49" charset="0"/>
              </a:rPr>
              <a:t>bultin_plus</a:t>
            </a:r>
            <a:r>
              <a:rPr lang="en-US" sz="1600" dirty="0">
                <a:latin typeface="Source Code Pro" panose="020B0509030403020204" pitchFamily="49" charset="0"/>
              </a:rPr>
              <a:t>(7,</a:t>
            </a:r>
            <a:r>
              <a:rPr lang="en-US" sz="1600" dirty="0">
                <a:solidFill>
                  <a:srgbClr val="70AD47"/>
                </a:solidFill>
                <a:latin typeface="Source Code Pro" panose="020B0509030403020204" pitchFamily="49" charset="0"/>
              </a:rPr>
              <a:t>D</a:t>
            </a:r>
            <a:r>
              <a:rPr lang="en-US" sz="1600" dirty="0">
                <a:latin typeface="Source Code Pro" panose="020B0509030403020204" pitchFamily="49" charset="0"/>
              </a:rPr>
              <a:t>,</a:t>
            </a:r>
            <a:r>
              <a:rPr lang="en-US" sz="1600" dirty="0">
                <a:solidFill>
                  <a:srgbClr val="70AD47"/>
                </a:solidFill>
                <a:latin typeface="Source Code Pro" panose="020B0509030403020204" pitchFamily="49" charset="0"/>
              </a:rPr>
              <a:t>MinInput</a:t>
            </a:r>
            <a:r>
              <a:rPr lang="en-US" sz="1600" dirty="0">
                <a:latin typeface="Source Code Pro" panose="020B0509030403020204" pitchFamily="49" charset="0"/>
              </a:rPr>
              <a:t>)))) </a:t>
            </a:r>
          </a:p>
        </p:txBody>
      </p:sp>
      <p:sp>
        <p:nvSpPr>
          <p:cNvPr id="26" name="Oval 25">
            <a:extLst>
              <a:ext uri="{FF2B5EF4-FFF2-40B4-BE49-F238E27FC236}">
                <a16:creationId xmlns:a16="http://schemas.microsoft.com/office/drawing/2014/main" id="{D60E613A-0E44-4522-9823-99A6C814C835}"/>
              </a:ext>
            </a:extLst>
          </p:cNvPr>
          <p:cNvSpPr/>
          <p:nvPr/>
        </p:nvSpPr>
        <p:spPr>
          <a:xfrm>
            <a:off x="3581395" y="5911733"/>
            <a:ext cx="500062" cy="292388"/>
          </a:xfrm>
          <a:prstGeom prst="ellipse">
            <a:avLst/>
          </a:prstGeom>
          <a:noFill/>
          <a:ln w="19050">
            <a:solidFill>
              <a:srgbClr val="FF0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6147B0DF-093C-43C2-A585-69F329B09941}"/>
              </a:ext>
            </a:extLst>
          </p:cNvPr>
          <p:cNvSpPr/>
          <p:nvPr/>
        </p:nvSpPr>
        <p:spPr>
          <a:xfrm>
            <a:off x="5548307" y="5911733"/>
            <a:ext cx="461962" cy="292388"/>
          </a:xfrm>
          <a:prstGeom prst="ellipse">
            <a:avLst/>
          </a:prstGeom>
          <a:noFill/>
          <a:ln w="19050">
            <a:solidFill>
              <a:srgbClr val="FF0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Arrow: Down 28">
            <a:extLst>
              <a:ext uri="{FF2B5EF4-FFF2-40B4-BE49-F238E27FC236}">
                <a16:creationId xmlns:a16="http://schemas.microsoft.com/office/drawing/2014/main" id="{CC2DC3DA-6450-43C5-BF0C-2ADE42490998}"/>
              </a:ext>
            </a:extLst>
          </p:cNvPr>
          <p:cNvSpPr/>
          <p:nvPr/>
        </p:nvSpPr>
        <p:spPr>
          <a:xfrm>
            <a:off x="2745575" y="5034571"/>
            <a:ext cx="442913" cy="5847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lowchart: Alternate Process 29">
            <a:extLst>
              <a:ext uri="{FF2B5EF4-FFF2-40B4-BE49-F238E27FC236}">
                <a16:creationId xmlns:a16="http://schemas.microsoft.com/office/drawing/2014/main" id="{B66F4461-ECFB-4B40-A487-378C82126CA0}"/>
              </a:ext>
            </a:extLst>
          </p:cNvPr>
          <p:cNvSpPr/>
          <p:nvPr/>
        </p:nvSpPr>
        <p:spPr>
          <a:xfrm>
            <a:off x="3995732" y="5086351"/>
            <a:ext cx="2714625" cy="414338"/>
          </a:xfrm>
          <a:prstGeom prst="flowChartAlternateProcess">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400" dirty="0"/>
              <a:t>Propagate values</a:t>
            </a:r>
          </a:p>
        </p:txBody>
      </p:sp>
      <p:sp>
        <p:nvSpPr>
          <p:cNvPr id="33" name="Oval 32">
            <a:extLst>
              <a:ext uri="{FF2B5EF4-FFF2-40B4-BE49-F238E27FC236}">
                <a16:creationId xmlns:a16="http://schemas.microsoft.com/office/drawing/2014/main" id="{8C9D9FA5-B15D-4B3C-9CC5-A43D97A794D9}"/>
              </a:ext>
            </a:extLst>
          </p:cNvPr>
          <p:cNvSpPr/>
          <p:nvPr/>
        </p:nvSpPr>
        <p:spPr>
          <a:xfrm>
            <a:off x="3462338" y="5652580"/>
            <a:ext cx="2271712" cy="242887"/>
          </a:xfrm>
          <a:prstGeom prst="ellipse">
            <a:avLst/>
          </a:prstGeom>
          <a:noFill/>
          <a:ln>
            <a:solidFill>
              <a:srgbClr val="FF0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89546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grpId="0" nodeType="afterEffect">
                                  <p:stCondLst>
                                    <p:cond delay="0"/>
                                  </p:stCondLst>
                                  <p:childTnLst>
                                    <p:animMotion origin="layout" path="M 1.25E-6 -0.00139 L 0.00117 0.74282 " pathEditMode="relative" rAng="0" ptsTypes="AA">
                                      <p:cBhvr>
                                        <p:cTn id="6" dur="1500" spd="-100000" fill="hold"/>
                                        <p:tgtEl>
                                          <p:spTgt spid="5"/>
                                        </p:tgtEl>
                                        <p:attrNameLst>
                                          <p:attrName>ppt_x</p:attrName>
                                          <p:attrName>ppt_y</p:attrName>
                                        </p:attrNameLst>
                                      </p:cBhvr>
                                      <p:rCtr x="52" y="37199"/>
                                    </p:animMotion>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500"/>
                                        <p:tgtEl>
                                          <p:spTgt spid="10"/>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up)">
                                      <p:cBhvr>
                                        <p:cTn id="22" dur="500"/>
                                        <p:tgtEl>
                                          <p:spTgt spid="9"/>
                                        </p:tgtEl>
                                      </p:cBhvr>
                                    </p:animEffect>
                                  </p:childTnLst>
                                </p:cTn>
                              </p:par>
                            </p:childTnLst>
                          </p:cTn>
                        </p:par>
                        <p:par>
                          <p:cTn id="23" fill="hold">
                            <p:stCondLst>
                              <p:cond delay="500"/>
                            </p:stCondLst>
                            <p:childTnLst>
                              <p:par>
                                <p:cTn id="24" presetID="22" presetClass="entr" presetSubtype="1" fill="hold" grpId="0" nodeType="after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wipe(up)">
                                      <p:cBhvr>
                                        <p:cTn id="26" dur="500"/>
                                        <p:tgtEl>
                                          <p:spTgt spid="13"/>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fade">
                                      <p:cBhvr>
                                        <p:cTn id="31" dur="500"/>
                                        <p:tgtEl>
                                          <p:spTgt spid="21"/>
                                        </p:tgtEl>
                                      </p:cBhvr>
                                    </p:animEffect>
                                  </p:childTnLst>
                                </p:cTn>
                              </p:par>
                              <p:par>
                                <p:cTn id="32" presetID="10" presetClass="entr" presetSubtype="0" fill="hold" nodeType="withEffect">
                                  <p:stCondLst>
                                    <p:cond delay="0"/>
                                  </p:stCondLst>
                                  <p:childTnLst>
                                    <p:set>
                                      <p:cBhvr>
                                        <p:cTn id="33" dur="1" fill="hold">
                                          <p:stCondLst>
                                            <p:cond delay="0"/>
                                          </p:stCondLst>
                                        </p:cTn>
                                        <p:tgtEl>
                                          <p:spTgt spid="19">
                                            <p:txEl>
                                              <p:pRg st="0" end="0"/>
                                            </p:txEl>
                                          </p:spTgt>
                                        </p:tgtEl>
                                        <p:attrNameLst>
                                          <p:attrName>style.visibility</p:attrName>
                                        </p:attrNameLst>
                                      </p:cBhvr>
                                      <p:to>
                                        <p:strVal val="visible"/>
                                      </p:to>
                                    </p:set>
                                    <p:animEffect transition="in" filter="fade">
                                      <p:cBhvr>
                                        <p:cTn id="34" dur="500"/>
                                        <p:tgtEl>
                                          <p:spTgt spid="19">
                                            <p:txEl>
                                              <p:pRg st="0" end="0"/>
                                            </p:txEl>
                                          </p:spTgt>
                                        </p:tgtEl>
                                      </p:cBhvr>
                                    </p:animEffect>
                                  </p:childTnLst>
                                </p:cTn>
                              </p:par>
                              <p:par>
                                <p:cTn id="35" presetID="10" presetClass="entr" presetSubtype="0" fill="hold" nodeType="withEffect">
                                  <p:stCondLst>
                                    <p:cond delay="200"/>
                                  </p:stCondLst>
                                  <p:childTnLst>
                                    <p:set>
                                      <p:cBhvr>
                                        <p:cTn id="36" dur="1" fill="hold">
                                          <p:stCondLst>
                                            <p:cond delay="0"/>
                                          </p:stCondLst>
                                        </p:cTn>
                                        <p:tgtEl>
                                          <p:spTgt spid="19">
                                            <p:txEl>
                                              <p:pRg st="1" end="1"/>
                                            </p:txEl>
                                          </p:spTgt>
                                        </p:tgtEl>
                                        <p:attrNameLst>
                                          <p:attrName>style.visibility</p:attrName>
                                        </p:attrNameLst>
                                      </p:cBhvr>
                                      <p:to>
                                        <p:strVal val="visible"/>
                                      </p:to>
                                    </p:set>
                                    <p:animEffect transition="in" filter="fade">
                                      <p:cBhvr>
                                        <p:cTn id="37" dur="500"/>
                                        <p:tgtEl>
                                          <p:spTgt spid="19">
                                            <p:txEl>
                                              <p:pRg st="1" end="1"/>
                                            </p:txEl>
                                          </p:spTgt>
                                        </p:tgtEl>
                                      </p:cBhvr>
                                    </p:animEffect>
                                  </p:childTnLst>
                                </p:cTn>
                              </p:par>
                              <p:par>
                                <p:cTn id="38" presetID="10" presetClass="entr" presetSubtype="0" fill="hold" nodeType="withEffect">
                                  <p:stCondLst>
                                    <p:cond delay="400"/>
                                  </p:stCondLst>
                                  <p:childTnLst>
                                    <p:set>
                                      <p:cBhvr>
                                        <p:cTn id="39" dur="1" fill="hold">
                                          <p:stCondLst>
                                            <p:cond delay="0"/>
                                          </p:stCondLst>
                                        </p:cTn>
                                        <p:tgtEl>
                                          <p:spTgt spid="19">
                                            <p:txEl>
                                              <p:pRg st="2" end="2"/>
                                            </p:txEl>
                                          </p:spTgt>
                                        </p:tgtEl>
                                        <p:attrNameLst>
                                          <p:attrName>style.visibility</p:attrName>
                                        </p:attrNameLst>
                                      </p:cBhvr>
                                      <p:to>
                                        <p:strVal val="visible"/>
                                      </p:to>
                                    </p:set>
                                    <p:animEffect transition="in" filter="fade">
                                      <p:cBhvr>
                                        <p:cTn id="40" dur="500"/>
                                        <p:tgtEl>
                                          <p:spTgt spid="19">
                                            <p:txEl>
                                              <p:pRg st="2" end="2"/>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19">
                                            <p:txEl>
                                              <p:pRg st="3" end="3"/>
                                            </p:txEl>
                                          </p:spTgt>
                                        </p:tgtEl>
                                        <p:attrNameLst>
                                          <p:attrName>style.visibility</p:attrName>
                                        </p:attrNameLst>
                                      </p:cBhvr>
                                      <p:to>
                                        <p:strVal val="visible"/>
                                      </p:to>
                                    </p:set>
                                    <p:animEffect transition="in" filter="fade">
                                      <p:cBhvr>
                                        <p:cTn id="45" dur="500"/>
                                        <p:tgtEl>
                                          <p:spTgt spid="19">
                                            <p:txEl>
                                              <p:pRg st="3" end="3"/>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1" fill="hold" grpId="0" nodeType="clickEffect">
                                  <p:stCondLst>
                                    <p:cond delay="0"/>
                                  </p:stCondLst>
                                  <p:childTnLst>
                                    <p:set>
                                      <p:cBhvr>
                                        <p:cTn id="49" dur="1" fill="hold">
                                          <p:stCondLst>
                                            <p:cond delay="0"/>
                                          </p:stCondLst>
                                        </p:cTn>
                                        <p:tgtEl>
                                          <p:spTgt spid="20"/>
                                        </p:tgtEl>
                                        <p:attrNameLst>
                                          <p:attrName>style.visibility</p:attrName>
                                        </p:attrNameLst>
                                      </p:cBhvr>
                                      <p:to>
                                        <p:strVal val="visible"/>
                                      </p:to>
                                    </p:set>
                                    <p:animEffect transition="in" filter="wipe(up)">
                                      <p:cBhvr>
                                        <p:cTn id="50" dur="500"/>
                                        <p:tgtEl>
                                          <p:spTgt spid="20"/>
                                        </p:tgtEl>
                                      </p:cBhvr>
                                    </p:animEffect>
                                  </p:childTnLst>
                                </p:cTn>
                              </p:par>
                            </p:childTnLst>
                          </p:cTn>
                        </p:par>
                        <p:par>
                          <p:cTn id="51" fill="hold">
                            <p:stCondLst>
                              <p:cond delay="500"/>
                            </p:stCondLst>
                            <p:childTnLst>
                              <p:par>
                                <p:cTn id="52" presetID="22" presetClass="entr" presetSubtype="1" fill="hold" grpId="0" nodeType="afterEffect">
                                  <p:stCondLst>
                                    <p:cond delay="0"/>
                                  </p:stCondLst>
                                  <p:childTnLst>
                                    <p:set>
                                      <p:cBhvr>
                                        <p:cTn id="53" dur="1" fill="hold">
                                          <p:stCondLst>
                                            <p:cond delay="0"/>
                                          </p:stCondLst>
                                        </p:cTn>
                                        <p:tgtEl>
                                          <p:spTgt spid="23"/>
                                        </p:tgtEl>
                                        <p:attrNameLst>
                                          <p:attrName>style.visibility</p:attrName>
                                        </p:attrNameLst>
                                      </p:cBhvr>
                                      <p:to>
                                        <p:strVal val="visible"/>
                                      </p:to>
                                    </p:set>
                                    <p:animEffect transition="in" filter="wipe(up)">
                                      <p:cBhvr>
                                        <p:cTn id="54" dur="500"/>
                                        <p:tgtEl>
                                          <p:spTgt spid="23"/>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30"/>
                                        </p:tgtEl>
                                        <p:attrNameLst>
                                          <p:attrName>style.visibility</p:attrName>
                                        </p:attrNameLst>
                                      </p:cBhvr>
                                      <p:to>
                                        <p:strVal val="visible"/>
                                      </p:to>
                                    </p:set>
                                    <p:animEffect transition="in" filter="fade">
                                      <p:cBhvr>
                                        <p:cTn id="59" dur="500"/>
                                        <p:tgtEl>
                                          <p:spTgt spid="30"/>
                                        </p:tgtEl>
                                      </p:cBhvr>
                                    </p:animEffect>
                                  </p:childTnLst>
                                </p:cTn>
                              </p:par>
                            </p:childTnLst>
                          </p:cTn>
                        </p:par>
                        <p:par>
                          <p:cTn id="60" fill="hold">
                            <p:stCondLst>
                              <p:cond delay="500"/>
                            </p:stCondLst>
                            <p:childTnLst>
                              <p:par>
                                <p:cTn id="61" presetID="22" presetClass="entr" presetSubtype="1" fill="hold" grpId="0" nodeType="afterEffect">
                                  <p:stCondLst>
                                    <p:cond delay="0"/>
                                  </p:stCondLst>
                                  <p:childTnLst>
                                    <p:set>
                                      <p:cBhvr>
                                        <p:cTn id="62" dur="1" fill="hold">
                                          <p:stCondLst>
                                            <p:cond delay="0"/>
                                          </p:stCondLst>
                                        </p:cTn>
                                        <p:tgtEl>
                                          <p:spTgt spid="29"/>
                                        </p:tgtEl>
                                        <p:attrNameLst>
                                          <p:attrName>style.visibility</p:attrName>
                                        </p:attrNameLst>
                                      </p:cBhvr>
                                      <p:to>
                                        <p:strVal val="visible"/>
                                      </p:to>
                                    </p:set>
                                    <p:animEffect transition="in" filter="wipe(up)">
                                      <p:cBhvr>
                                        <p:cTn id="63" dur="500"/>
                                        <p:tgtEl>
                                          <p:spTgt spid="29"/>
                                        </p:tgtEl>
                                      </p:cBhvr>
                                    </p:animEffect>
                                  </p:childTnLst>
                                </p:cTn>
                              </p:par>
                            </p:childTnLst>
                          </p:cTn>
                        </p:par>
                        <p:par>
                          <p:cTn id="64" fill="hold">
                            <p:stCondLst>
                              <p:cond delay="1000"/>
                            </p:stCondLst>
                            <p:childTnLst>
                              <p:par>
                                <p:cTn id="65" presetID="22" presetClass="entr" presetSubtype="1" fill="hold" grpId="0" nodeType="afterEffect">
                                  <p:stCondLst>
                                    <p:cond delay="0"/>
                                  </p:stCondLst>
                                  <p:childTnLst>
                                    <p:set>
                                      <p:cBhvr>
                                        <p:cTn id="66" dur="1" fill="hold">
                                          <p:stCondLst>
                                            <p:cond delay="0"/>
                                          </p:stCondLst>
                                        </p:cTn>
                                        <p:tgtEl>
                                          <p:spTgt spid="25"/>
                                        </p:tgtEl>
                                        <p:attrNameLst>
                                          <p:attrName>style.visibility</p:attrName>
                                        </p:attrNameLst>
                                      </p:cBhvr>
                                      <p:to>
                                        <p:strVal val="visible"/>
                                      </p:to>
                                    </p:set>
                                    <p:animEffect transition="in" filter="wipe(up)">
                                      <p:cBhvr>
                                        <p:cTn id="67" dur="500"/>
                                        <p:tgtEl>
                                          <p:spTgt spid="25"/>
                                        </p:tgtEl>
                                      </p:cBhvr>
                                    </p:animEffect>
                                  </p:childTnLst>
                                </p:cTn>
                              </p:par>
                            </p:childTnLst>
                          </p:cTn>
                        </p:par>
                        <p:par>
                          <p:cTn id="68" fill="hold">
                            <p:stCondLst>
                              <p:cond delay="1500"/>
                            </p:stCondLst>
                            <p:childTnLst>
                              <p:par>
                                <p:cTn id="69" presetID="10" presetClass="entr" presetSubtype="0" fill="hold" grpId="0" nodeType="afterEffect">
                                  <p:stCondLst>
                                    <p:cond delay="0"/>
                                  </p:stCondLst>
                                  <p:childTnLst>
                                    <p:set>
                                      <p:cBhvr>
                                        <p:cTn id="70" dur="1" fill="hold">
                                          <p:stCondLst>
                                            <p:cond delay="0"/>
                                          </p:stCondLst>
                                        </p:cTn>
                                        <p:tgtEl>
                                          <p:spTgt spid="26"/>
                                        </p:tgtEl>
                                        <p:attrNameLst>
                                          <p:attrName>style.visibility</p:attrName>
                                        </p:attrNameLst>
                                      </p:cBhvr>
                                      <p:to>
                                        <p:strVal val="visible"/>
                                      </p:to>
                                    </p:set>
                                    <p:animEffect transition="in" filter="fade">
                                      <p:cBhvr>
                                        <p:cTn id="71" dur="500"/>
                                        <p:tgtEl>
                                          <p:spTgt spid="26"/>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28"/>
                                        </p:tgtEl>
                                        <p:attrNameLst>
                                          <p:attrName>style.visibility</p:attrName>
                                        </p:attrNameLst>
                                      </p:cBhvr>
                                      <p:to>
                                        <p:strVal val="visible"/>
                                      </p:to>
                                    </p:set>
                                    <p:animEffect transition="in" filter="fade">
                                      <p:cBhvr>
                                        <p:cTn id="74" dur="500"/>
                                        <p:tgtEl>
                                          <p:spTgt spid="28"/>
                                        </p:tgtEl>
                                      </p:cBhvr>
                                    </p:animEffect>
                                  </p:childTnLst>
                                </p:cTn>
                              </p:par>
                              <p:par>
                                <p:cTn id="75" presetID="10" presetClass="entr" presetSubtype="0" fill="hold" grpId="0" nodeType="withEffect">
                                  <p:stCondLst>
                                    <p:cond delay="0"/>
                                  </p:stCondLst>
                                  <p:childTnLst>
                                    <p:set>
                                      <p:cBhvr>
                                        <p:cTn id="76" dur="1" fill="hold">
                                          <p:stCondLst>
                                            <p:cond delay="0"/>
                                          </p:stCondLst>
                                        </p:cTn>
                                        <p:tgtEl>
                                          <p:spTgt spid="33"/>
                                        </p:tgtEl>
                                        <p:attrNameLst>
                                          <p:attrName>style.visibility</p:attrName>
                                        </p:attrNameLst>
                                      </p:cBhvr>
                                      <p:to>
                                        <p:strVal val="visible"/>
                                      </p:to>
                                    </p:set>
                                    <p:animEffect transition="in" filter="fade">
                                      <p:cBhvr>
                                        <p:cTn id="77"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9" grpId="0" animBg="1"/>
      <p:bldP spid="10" grpId="0" animBg="1"/>
      <p:bldP spid="11" grpId="0" animBg="1"/>
      <p:bldP spid="13" grpId="0"/>
      <p:bldP spid="20" grpId="0" animBg="1"/>
      <p:bldP spid="21" grpId="0" animBg="1"/>
      <p:bldP spid="23" grpId="0"/>
      <p:bldP spid="25" grpId="0"/>
      <p:bldP spid="26" grpId="0" animBg="1"/>
      <p:bldP spid="28" grpId="0" animBg="1"/>
      <p:bldP spid="29" grpId="0" animBg="1"/>
      <p:bldP spid="30" grpId="0" animBg="1"/>
      <p:bldP spid="3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FF20C-85A2-4535-B946-916663869FE3}"/>
              </a:ext>
            </a:extLst>
          </p:cNvPr>
          <p:cNvSpPr>
            <a:spLocks noGrp="1"/>
          </p:cNvSpPr>
          <p:nvPr>
            <p:ph type="title"/>
          </p:nvPr>
        </p:nvSpPr>
        <p:spPr/>
        <p:txBody>
          <a:bodyPr/>
          <a:lstStyle/>
          <a:p>
            <a:pPr algn="ctr"/>
            <a:r>
              <a:rPr lang="en-US" dirty="0"/>
              <a:t>Rewrites for Aggregators</a:t>
            </a:r>
          </a:p>
        </p:txBody>
      </p:sp>
      <p:sp>
        <p:nvSpPr>
          <p:cNvPr id="4" name="Slide Number Placeholder 3">
            <a:extLst>
              <a:ext uri="{FF2B5EF4-FFF2-40B4-BE49-F238E27FC236}">
                <a16:creationId xmlns:a16="http://schemas.microsoft.com/office/drawing/2014/main" id="{4CAB11EE-C540-4B61-B2A1-D3B2CD8DD86E}"/>
              </a:ext>
            </a:extLst>
          </p:cNvPr>
          <p:cNvSpPr>
            <a:spLocks noGrp="1"/>
          </p:cNvSpPr>
          <p:nvPr>
            <p:ph type="sldNum" sz="quarter" idx="12"/>
          </p:nvPr>
        </p:nvSpPr>
        <p:spPr/>
        <p:txBody>
          <a:bodyPr/>
          <a:lstStyle/>
          <a:p>
            <a:fld id="{3621B4CF-3BF2-4D07-85C3-ECAFBC7B28BE}" type="slidenum">
              <a:rPr lang="en-US" smtClean="0"/>
              <a:pPr/>
              <a:t>15</a:t>
            </a:fld>
            <a:endParaRPr lang="en-US" sz="1800"/>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EEB8EF02-15B3-42CC-B8C5-87F37F39426A}"/>
                  </a:ext>
                </a:extLst>
              </p:cNvPr>
              <p:cNvSpPr txBox="1"/>
              <p:nvPr/>
            </p:nvSpPr>
            <p:spPr>
              <a:xfrm>
                <a:off x="390525" y="1771650"/>
                <a:ext cx="9672638" cy="338554"/>
              </a:xfrm>
              <a:prstGeom prst="rect">
                <a:avLst/>
              </a:prstGeom>
              <a:noFill/>
            </p:spPr>
            <p:txBody>
              <a:bodyPr wrap="square" rtlCol="0">
                <a:spAutoFit/>
              </a:bodyPr>
              <a:lstStyle/>
              <a:p>
                <a:r>
                  <a:rPr lang="en-US" sz="1600" dirty="0">
                    <a:latin typeface="Source Code Pro" panose="020B0509030403020204" pitchFamily="49" charset="0"/>
                  </a:rPr>
                  <a:t>(</a:t>
                </a:r>
                <a:r>
                  <a:rPr lang="en-US" sz="1600" dirty="0">
                    <a:solidFill>
                      <a:srgbClr val="70AD47"/>
                    </a:solidFill>
                    <a:latin typeface="Source Code Pro" panose="020B0509030403020204" pitchFamily="49" charset="0"/>
                  </a:rPr>
                  <a:t>Result</a:t>
                </a:r>
                <a:r>
                  <a:rPr lang="en-US" sz="1600" dirty="0">
                    <a:latin typeface="Source Code Pro" panose="020B0509030403020204" pitchFamily="49" charset="0"/>
                  </a:rPr>
                  <a:t>=min(</a:t>
                </a:r>
                <a:r>
                  <a:rPr lang="en-US" sz="1600" dirty="0" err="1">
                    <a:solidFill>
                      <a:srgbClr val="70AD47"/>
                    </a:solidFill>
                    <a:latin typeface="Source Code Pro" panose="020B0509030403020204" pitchFamily="49" charset="0"/>
                  </a:rPr>
                  <a:t>MinInput</a:t>
                </a:r>
                <a:r>
                  <a:rPr lang="en-US" sz="1600" dirty="0">
                    <a:latin typeface="Source Code Pro" panose="020B0509030403020204" pitchFamily="49" charset="0"/>
                  </a:rPr>
                  <a:t>, (</a:t>
                </a:r>
                <a:r>
                  <a:rPr lang="en-US" sz="1600" dirty="0" err="1">
                    <a:solidFill>
                      <a:srgbClr val="70AD47"/>
                    </a:solidFill>
                    <a:latin typeface="Source Code Pro" panose="020B0509030403020204" pitchFamily="49" charset="0"/>
                  </a:rPr>
                  <a:t>MinInput</a:t>
                </a:r>
                <a:r>
                  <a:rPr lang="en-US" sz="1600" dirty="0">
                    <a:latin typeface="Source Code Pro" panose="020B0509030403020204" pitchFamily="49" charset="0"/>
                  </a:rPr>
                  <a:t>=789))) </a:t>
                </a:r>
                <a14:m>
                  <m:oMath xmlns:m="http://schemas.openxmlformats.org/officeDocument/2006/math">
                    <m:r>
                      <a:rPr lang="en-US" sz="1600" b="0" i="1" smtClean="0">
                        <a:latin typeface="Cambria Math" panose="02040503050406030204" pitchFamily="18" charset="0"/>
                      </a:rPr>
                      <m:t>→</m:t>
                    </m:r>
                  </m:oMath>
                </a14:m>
                <a:r>
                  <a:rPr lang="en-US" sz="1600" dirty="0">
                    <a:latin typeface="Source Code Pro" panose="020B0509030403020204" pitchFamily="49" charset="0"/>
                  </a:rPr>
                  <a:t> (</a:t>
                </a:r>
                <a:r>
                  <a:rPr lang="en-US" sz="1600" dirty="0">
                    <a:solidFill>
                      <a:srgbClr val="70AD47"/>
                    </a:solidFill>
                    <a:latin typeface="Source Code Pro" panose="020B0509030403020204" pitchFamily="49" charset="0"/>
                  </a:rPr>
                  <a:t>Result</a:t>
                </a:r>
                <a:r>
                  <a:rPr lang="en-US" sz="1600" dirty="0">
                    <a:latin typeface="Source Code Pro" panose="020B0509030403020204" pitchFamily="49" charset="0"/>
                  </a:rPr>
                  <a:t>=789)</a:t>
                </a:r>
              </a:p>
            </p:txBody>
          </p:sp>
        </mc:Choice>
        <mc:Fallback xmlns="">
          <p:sp>
            <p:nvSpPr>
              <p:cNvPr id="5" name="TextBox 4">
                <a:extLst>
                  <a:ext uri="{FF2B5EF4-FFF2-40B4-BE49-F238E27FC236}">
                    <a16:creationId xmlns:a16="http://schemas.microsoft.com/office/drawing/2014/main" id="{EEB8EF02-15B3-42CC-B8C5-87F37F39426A}"/>
                  </a:ext>
                </a:extLst>
              </p:cNvPr>
              <p:cNvSpPr txBox="1">
                <a:spLocks noRot="1" noChangeAspect="1" noMove="1" noResize="1" noEditPoints="1" noAdjustHandles="1" noChangeArrowheads="1" noChangeShapeType="1" noTextEdit="1"/>
              </p:cNvSpPr>
              <p:nvPr/>
            </p:nvSpPr>
            <p:spPr>
              <a:xfrm>
                <a:off x="390525" y="1771650"/>
                <a:ext cx="9672638" cy="338554"/>
              </a:xfrm>
              <a:prstGeom prst="rect">
                <a:avLst/>
              </a:prstGeom>
              <a:blipFill>
                <a:blip r:embed="rId3"/>
                <a:stretch>
                  <a:fillRect l="-315" t="-5455" b="-2363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7BD72F9F-5F46-4F59-876F-49E31E439C80}"/>
                  </a:ext>
                </a:extLst>
              </p:cNvPr>
              <p:cNvSpPr txBox="1"/>
              <p:nvPr/>
            </p:nvSpPr>
            <p:spPr>
              <a:xfrm>
                <a:off x="390525" y="2543175"/>
                <a:ext cx="9615488" cy="584775"/>
              </a:xfrm>
              <a:prstGeom prst="rect">
                <a:avLst/>
              </a:prstGeom>
              <a:noFill/>
            </p:spPr>
            <p:txBody>
              <a:bodyPr wrap="square" rtlCol="0">
                <a:spAutoFit/>
              </a:bodyPr>
              <a:lstStyle/>
              <a:p>
                <a:r>
                  <a:rPr lang="en-US" sz="1600" dirty="0">
                    <a:latin typeface="Source Code Pro" panose="020B0509030403020204" pitchFamily="49" charset="0"/>
                  </a:rPr>
                  <a:t>(</a:t>
                </a:r>
                <a:r>
                  <a:rPr lang="en-US" sz="1600" dirty="0">
                    <a:solidFill>
                      <a:srgbClr val="70AD47"/>
                    </a:solidFill>
                    <a:latin typeface="Source Code Pro" panose="020B0509030403020204" pitchFamily="49" charset="0"/>
                  </a:rPr>
                  <a:t>Result</a:t>
                </a:r>
                <a:r>
                  <a:rPr lang="en-US" sz="1600" dirty="0">
                    <a:latin typeface="Source Code Pro" panose="020B0509030403020204" pitchFamily="49" charset="0"/>
                  </a:rPr>
                  <a:t>=min(</a:t>
                </a:r>
                <a:r>
                  <a:rPr lang="en-US" sz="1600" dirty="0" err="1">
                    <a:solidFill>
                      <a:srgbClr val="70AD47"/>
                    </a:solidFill>
                    <a:latin typeface="Source Code Pro" panose="020B0509030403020204" pitchFamily="49" charset="0"/>
                  </a:rPr>
                  <a:t>MinInput</a:t>
                </a:r>
                <a:r>
                  <a:rPr lang="en-US" sz="1600" dirty="0">
                    <a:latin typeface="Source Code Pro" panose="020B0509030403020204" pitchFamily="49" charset="0"/>
                  </a:rPr>
                  <a:t>, </a:t>
                </a:r>
                <a:r>
                  <a:rPr lang="en-US" sz="1600" dirty="0">
                    <a:solidFill>
                      <a:srgbClr val="00B0F0"/>
                    </a:solidFill>
                    <a:latin typeface="Source Code Pro" panose="020B0509030403020204" pitchFamily="49" charset="0"/>
                  </a:rPr>
                  <a:t>R</a:t>
                </a:r>
                <a:r>
                  <a:rPr lang="en-US" sz="1600" dirty="0">
                    <a:latin typeface="Source Code Pro" panose="020B0509030403020204" pitchFamily="49" charset="0"/>
                  </a:rPr>
                  <a:t>+</a:t>
                </a:r>
                <a:r>
                  <a:rPr lang="en-US" sz="1600" dirty="0">
                    <a:solidFill>
                      <a:srgbClr val="00B0F0"/>
                    </a:solidFill>
                    <a:latin typeface="Source Code Pro" panose="020B0509030403020204" pitchFamily="49" charset="0"/>
                  </a:rPr>
                  <a:t>S</a:t>
                </a:r>
                <a:r>
                  <a:rPr lang="en-US" sz="1600" dirty="0">
                    <a:latin typeface="Source Code Pro" panose="020B0509030403020204" pitchFamily="49" charset="0"/>
                  </a:rPr>
                  <a:t>)) </a:t>
                </a:r>
                <a14:m>
                  <m:oMath xmlns:m="http://schemas.openxmlformats.org/officeDocument/2006/math">
                    <m:r>
                      <a:rPr lang="en-US" sz="1600" b="0" i="1" smtClean="0">
                        <a:latin typeface="Cambria Math" panose="02040503050406030204" pitchFamily="18" charset="0"/>
                      </a:rPr>
                      <m:t>→</m:t>
                    </m:r>
                  </m:oMath>
                </a14:m>
                <a:r>
                  <a:rPr lang="en-US" sz="1600" dirty="0">
                    <a:latin typeface="Source Code Pro" panose="020B0509030403020204" pitchFamily="49" charset="0"/>
                  </a:rPr>
                  <a:t> </a:t>
                </a:r>
                <a:r>
                  <a:rPr lang="en-US" sz="1600" dirty="0" err="1">
                    <a:latin typeface="Source Code Pro" panose="020B0509030403020204" pitchFamily="49" charset="0"/>
                  </a:rPr>
                  <a:t>builtin_min</a:t>
                </a:r>
                <a:r>
                  <a:rPr lang="en-US" sz="1600" dirty="0">
                    <a:latin typeface="Source Code Pro" panose="020B0509030403020204" pitchFamily="49" charset="0"/>
                  </a:rPr>
                  <a:t>(</a:t>
                </a:r>
                <a:r>
                  <a:rPr lang="en-US" sz="1600" dirty="0">
                    <a:solidFill>
                      <a:srgbClr val="70AD47"/>
                    </a:solidFill>
                    <a:latin typeface="Source Code Pro" panose="020B0509030403020204" pitchFamily="49" charset="0"/>
                  </a:rPr>
                  <a:t>MR</a:t>
                </a:r>
                <a:r>
                  <a:rPr lang="en-US" sz="1600" dirty="0">
                    <a:latin typeface="Source Code Pro" panose="020B0509030403020204" pitchFamily="49" charset="0"/>
                  </a:rPr>
                  <a:t>, </a:t>
                </a:r>
                <a:r>
                  <a:rPr lang="en-US" sz="1600" dirty="0">
                    <a:solidFill>
                      <a:srgbClr val="70AD47"/>
                    </a:solidFill>
                    <a:latin typeface="Source Code Pro" panose="020B0509030403020204" pitchFamily="49" charset="0"/>
                  </a:rPr>
                  <a:t>MS</a:t>
                </a:r>
                <a:r>
                  <a:rPr lang="en-US" sz="1600" dirty="0">
                    <a:latin typeface="Source Code Pro" panose="020B0509030403020204" pitchFamily="49" charset="0"/>
                  </a:rPr>
                  <a:t>, </a:t>
                </a:r>
                <a:r>
                  <a:rPr lang="en-US" sz="1600" dirty="0">
                    <a:solidFill>
                      <a:srgbClr val="70AD47"/>
                    </a:solidFill>
                    <a:latin typeface="Source Code Pro" panose="020B0509030403020204" pitchFamily="49" charset="0"/>
                  </a:rPr>
                  <a:t>Result</a:t>
                </a:r>
                <a:r>
                  <a:rPr lang="en-US" sz="1600" dirty="0">
                    <a:latin typeface="Source Code Pro" panose="020B0509030403020204" pitchFamily="49" charset="0"/>
                  </a:rPr>
                  <a:t>)*</a:t>
                </a:r>
              </a:p>
              <a:p>
                <a:r>
                  <a:rPr lang="en-US" sz="1600" dirty="0">
                    <a:latin typeface="Source Code Pro" panose="020B0509030403020204" pitchFamily="49" charset="0"/>
                  </a:rPr>
                  <a:t>							    (</a:t>
                </a:r>
                <a:r>
                  <a:rPr lang="en-US" sz="1600" dirty="0">
                    <a:solidFill>
                      <a:srgbClr val="70AD47"/>
                    </a:solidFill>
                    <a:latin typeface="Source Code Pro" panose="020B0509030403020204" pitchFamily="49" charset="0"/>
                  </a:rPr>
                  <a:t>MR</a:t>
                </a:r>
                <a:r>
                  <a:rPr lang="en-US" sz="1600" dirty="0">
                    <a:latin typeface="Source Code Pro" panose="020B0509030403020204" pitchFamily="49" charset="0"/>
                  </a:rPr>
                  <a:t>=min(</a:t>
                </a:r>
                <a:r>
                  <a:rPr lang="en-US" sz="1600" dirty="0" err="1">
                    <a:solidFill>
                      <a:srgbClr val="70AD47"/>
                    </a:solidFill>
                    <a:latin typeface="Source Code Pro" panose="020B0509030403020204" pitchFamily="49" charset="0"/>
                  </a:rPr>
                  <a:t>MinInput</a:t>
                </a:r>
                <a:r>
                  <a:rPr lang="en-US" sz="1600" dirty="0">
                    <a:latin typeface="Source Code Pro" panose="020B0509030403020204" pitchFamily="49" charset="0"/>
                  </a:rPr>
                  <a:t>, </a:t>
                </a:r>
                <a:r>
                  <a:rPr lang="en-US" sz="1600" dirty="0">
                    <a:solidFill>
                      <a:srgbClr val="00B0F0"/>
                    </a:solidFill>
                    <a:latin typeface="Source Code Pro" panose="020B0509030403020204" pitchFamily="49" charset="0"/>
                  </a:rPr>
                  <a:t>R</a:t>
                </a:r>
                <a:r>
                  <a:rPr lang="en-US" sz="1600" dirty="0">
                    <a:latin typeface="Source Code Pro" panose="020B0509030403020204" pitchFamily="49" charset="0"/>
                  </a:rPr>
                  <a:t>))*(</a:t>
                </a:r>
                <a:r>
                  <a:rPr lang="en-US" sz="1600" dirty="0">
                    <a:solidFill>
                      <a:srgbClr val="70AD47"/>
                    </a:solidFill>
                    <a:latin typeface="Source Code Pro" panose="020B0509030403020204" pitchFamily="49" charset="0"/>
                  </a:rPr>
                  <a:t>MS</a:t>
                </a:r>
                <a:r>
                  <a:rPr lang="en-US" sz="1600" dirty="0">
                    <a:latin typeface="Source Code Pro" panose="020B0509030403020204" pitchFamily="49" charset="0"/>
                  </a:rPr>
                  <a:t>=min(</a:t>
                </a:r>
                <a:r>
                  <a:rPr lang="en-US" sz="1600" dirty="0" err="1">
                    <a:solidFill>
                      <a:srgbClr val="70AD47"/>
                    </a:solidFill>
                    <a:latin typeface="Source Code Pro" panose="020B0509030403020204" pitchFamily="49" charset="0"/>
                  </a:rPr>
                  <a:t>MinInput</a:t>
                </a:r>
                <a:r>
                  <a:rPr lang="en-US" sz="1600" dirty="0">
                    <a:latin typeface="Source Code Pro" panose="020B0509030403020204" pitchFamily="49" charset="0"/>
                  </a:rPr>
                  <a:t>, </a:t>
                </a:r>
                <a:r>
                  <a:rPr lang="en-US" sz="1600" dirty="0">
                    <a:solidFill>
                      <a:srgbClr val="00B0F0"/>
                    </a:solidFill>
                    <a:latin typeface="Source Code Pro" panose="020B0509030403020204" pitchFamily="49" charset="0"/>
                  </a:rPr>
                  <a:t>S</a:t>
                </a:r>
                <a:r>
                  <a:rPr lang="en-US" sz="1600" dirty="0">
                    <a:latin typeface="Source Code Pro" panose="020B0509030403020204" pitchFamily="49" charset="0"/>
                  </a:rPr>
                  <a:t>))</a:t>
                </a:r>
              </a:p>
            </p:txBody>
          </p:sp>
        </mc:Choice>
        <mc:Fallback xmlns="">
          <p:sp>
            <p:nvSpPr>
              <p:cNvPr id="6" name="TextBox 5">
                <a:extLst>
                  <a:ext uri="{FF2B5EF4-FFF2-40B4-BE49-F238E27FC236}">
                    <a16:creationId xmlns:a16="http://schemas.microsoft.com/office/drawing/2014/main" id="{7BD72F9F-5F46-4F59-876F-49E31E439C80}"/>
                  </a:ext>
                </a:extLst>
              </p:cNvPr>
              <p:cNvSpPr txBox="1">
                <a:spLocks noRot="1" noChangeAspect="1" noMove="1" noResize="1" noEditPoints="1" noAdjustHandles="1" noChangeArrowheads="1" noChangeShapeType="1" noTextEdit="1"/>
              </p:cNvSpPr>
              <p:nvPr/>
            </p:nvSpPr>
            <p:spPr>
              <a:xfrm>
                <a:off x="390525" y="2543175"/>
                <a:ext cx="9615488" cy="584775"/>
              </a:xfrm>
              <a:prstGeom prst="rect">
                <a:avLst/>
              </a:prstGeom>
              <a:blipFill>
                <a:blip r:embed="rId4"/>
                <a:stretch>
                  <a:fillRect l="-317" t="-3125" b="-125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452EEE5A-5E52-466E-A322-C4F7B0715CF5}"/>
                  </a:ext>
                </a:extLst>
              </p:cNvPr>
              <p:cNvSpPr txBox="1"/>
              <p:nvPr/>
            </p:nvSpPr>
            <p:spPr>
              <a:xfrm>
                <a:off x="419100" y="3418046"/>
                <a:ext cx="9615488" cy="338554"/>
              </a:xfrm>
              <a:prstGeom prst="rect">
                <a:avLst/>
              </a:prstGeom>
              <a:noFill/>
            </p:spPr>
            <p:txBody>
              <a:bodyPr wrap="square" rtlCol="0">
                <a:spAutoFit/>
              </a:bodyPr>
              <a:lstStyle/>
              <a:p>
                <a:r>
                  <a:rPr lang="en-US" sz="1600" dirty="0">
                    <a:latin typeface="Source Code Pro" panose="020B0509030403020204" pitchFamily="49" charset="0"/>
                  </a:rPr>
                  <a:t>(</a:t>
                </a:r>
                <a:r>
                  <a:rPr lang="en-US" sz="1600" dirty="0">
                    <a:solidFill>
                      <a:srgbClr val="70AD47"/>
                    </a:solidFill>
                    <a:latin typeface="Source Code Pro" panose="020B0509030403020204" pitchFamily="49" charset="0"/>
                  </a:rPr>
                  <a:t>Result</a:t>
                </a:r>
                <a:r>
                  <a:rPr lang="en-US" sz="1600" dirty="0">
                    <a:latin typeface="Source Code Pro" panose="020B0509030403020204" pitchFamily="49" charset="0"/>
                  </a:rPr>
                  <a:t>=min(</a:t>
                </a:r>
                <a:r>
                  <a:rPr lang="en-US" sz="1600" dirty="0" err="1">
                    <a:solidFill>
                      <a:srgbClr val="70AD47"/>
                    </a:solidFill>
                    <a:latin typeface="Source Code Pro" panose="020B0509030403020204" pitchFamily="49" charset="0"/>
                  </a:rPr>
                  <a:t>MinInput</a:t>
                </a:r>
                <a:r>
                  <a:rPr lang="en-US" sz="1600" dirty="0">
                    <a:latin typeface="Source Code Pro" panose="020B0509030403020204" pitchFamily="49" charset="0"/>
                  </a:rPr>
                  <a:t>, 0)) </a:t>
                </a:r>
                <a14:m>
                  <m:oMath xmlns:m="http://schemas.openxmlformats.org/officeDocument/2006/math">
                    <m:r>
                      <a:rPr lang="en-US" sz="1600" b="0" i="1" smtClean="0">
                        <a:latin typeface="Cambria Math" panose="02040503050406030204" pitchFamily="18" charset="0"/>
                      </a:rPr>
                      <m:t>→</m:t>
                    </m:r>
                  </m:oMath>
                </a14:m>
                <a:r>
                  <a:rPr lang="en-US" sz="1600" dirty="0">
                    <a:latin typeface="Source Code Pro" panose="020B0509030403020204" pitchFamily="49" charset="0"/>
                  </a:rPr>
                  <a:t> (</a:t>
                </a:r>
                <a:r>
                  <a:rPr lang="en-US" sz="1600" dirty="0">
                    <a:solidFill>
                      <a:srgbClr val="70AD47"/>
                    </a:solidFill>
                    <a:latin typeface="Source Code Pro" panose="020B0509030403020204" pitchFamily="49" charset="0"/>
                  </a:rPr>
                  <a:t>Result</a:t>
                </a:r>
                <a:r>
                  <a:rPr lang="en-US" sz="1600" dirty="0">
                    <a:latin typeface="Source Code Pro" panose="020B0509030403020204" pitchFamily="49" charset="0"/>
                  </a:rPr>
                  <a:t>=</a:t>
                </a:r>
                <a:r>
                  <a:rPr lang="en-US" sz="1600" i="1" dirty="0">
                    <a:latin typeface="Source Code Pro" panose="020B0509030403020204" pitchFamily="49" charset="0"/>
                  </a:rPr>
                  <a:t>identity</a:t>
                </a:r>
                <a:r>
                  <a:rPr lang="en-US" sz="1600" dirty="0">
                    <a:latin typeface="Source Code Pro" panose="020B0509030403020204" pitchFamily="49" charset="0"/>
                  </a:rPr>
                  <a:t>) </a:t>
                </a:r>
                <a14:m>
                  <m:oMath xmlns:m="http://schemas.openxmlformats.org/officeDocument/2006/math">
                    <m:r>
                      <a:rPr lang="en-US" sz="1600" b="0" i="1" smtClean="0">
                        <a:latin typeface="Cambria Math" panose="02040503050406030204" pitchFamily="18" charset="0"/>
                      </a:rPr>
                      <m:t>≡</m:t>
                    </m:r>
                  </m:oMath>
                </a14:m>
                <a:r>
                  <a:rPr lang="en-US" sz="1600" dirty="0">
                    <a:latin typeface="Source Code Pro" panose="020B0509030403020204" pitchFamily="49" charset="0"/>
                  </a:rPr>
                  <a:t> (</a:t>
                </a:r>
                <a:r>
                  <a:rPr lang="en-US" sz="1600" dirty="0">
                    <a:solidFill>
                      <a:srgbClr val="70AD47"/>
                    </a:solidFill>
                    <a:latin typeface="Source Code Pro" panose="020B0509030403020204" pitchFamily="49" charset="0"/>
                  </a:rPr>
                  <a:t>Result</a:t>
                </a:r>
                <a:r>
                  <a:rPr lang="en-US" sz="1600" dirty="0">
                    <a:latin typeface="Source Code Pro" panose="020B0509030403020204" pitchFamily="49" charset="0"/>
                  </a:rPr>
                  <a:t>=</a:t>
                </a:r>
                <a14:m>
                  <m:oMath xmlns:m="http://schemas.openxmlformats.org/officeDocument/2006/math">
                    <m:r>
                      <a:rPr lang="en-US" sz="1600" b="0" i="1" smtClean="0">
                        <a:latin typeface="Cambria Math" panose="02040503050406030204" pitchFamily="18" charset="0"/>
                      </a:rPr>
                      <m:t>∞</m:t>
                    </m:r>
                  </m:oMath>
                </a14:m>
                <a:r>
                  <a:rPr lang="en-US" sz="1600" dirty="0">
                    <a:latin typeface="Source Code Pro" panose="020B0509030403020204" pitchFamily="49" charset="0"/>
                  </a:rPr>
                  <a:t>)</a:t>
                </a:r>
              </a:p>
            </p:txBody>
          </p:sp>
        </mc:Choice>
        <mc:Fallback xmlns="">
          <p:sp>
            <p:nvSpPr>
              <p:cNvPr id="8" name="TextBox 7">
                <a:extLst>
                  <a:ext uri="{FF2B5EF4-FFF2-40B4-BE49-F238E27FC236}">
                    <a16:creationId xmlns:a16="http://schemas.microsoft.com/office/drawing/2014/main" id="{452EEE5A-5E52-466E-A322-C4F7B0715CF5}"/>
                  </a:ext>
                </a:extLst>
              </p:cNvPr>
              <p:cNvSpPr txBox="1">
                <a:spLocks noRot="1" noChangeAspect="1" noMove="1" noResize="1" noEditPoints="1" noAdjustHandles="1" noChangeArrowheads="1" noChangeShapeType="1" noTextEdit="1"/>
              </p:cNvSpPr>
              <p:nvPr/>
            </p:nvSpPr>
            <p:spPr>
              <a:xfrm>
                <a:off x="419100" y="3418046"/>
                <a:ext cx="9615488" cy="338554"/>
              </a:xfrm>
              <a:prstGeom prst="rect">
                <a:avLst/>
              </a:prstGeom>
              <a:blipFill>
                <a:blip r:embed="rId5"/>
                <a:stretch>
                  <a:fillRect l="-380" t="-5455" b="-23636"/>
                </a:stretch>
              </a:blipFill>
            </p:spPr>
            <p:txBody>
              <a:bodyPr/>
              <a:lstStyle/>
              <a:p>
                <a:r>
                  <a:rPr lang="en-US">
                    <a:noFill/>
                  </a:rPr>
                  <a:t> </a:t>
                </a:r>
              </a:p>
            </p:txBody>
          </p:sp>
        </mc:Fallback>
      </mc:AlternateContent>
      <p:sp>
        <p:nvSpPr>
          <p:cNvPr id="9" name="Speech Bubble: Oval 8">
            <a:extLst>
              <a:ext uri="{FF2B5EF4-FFF2-40B4-BE49-F238E27FC236}">
                <a16:creationId xmlns:a16="http://schemas.microsoft.com/office/drawing/2014/main" id="{F7E908A1-7169-4ADE-9B25-09B76FE1567F}"/>
              </a:ext>
            </a:extLst>
          </p:cNvPr>
          <p:cNvSpPr/>
          <p:nvPr/>
        </p:nvSpPr>
        <p:spPr>
          <a:xfrm>
            <a:off x="4876800" y="2328863"/>
            <a:ext cx="4000500" cy="1818700"/>
          </a:xfrm>
          <a:prstGeom prst="wedgeEllipseCallout">
            <a:avLst>
              <a:gd name="adj1" fmla="val -65448"/>
              <a:gd name="adj2" fmla="val -6697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A final value has been determined.  Assign it to the Result Variable</a:t>
            </a:r>
          </a:p>
        </p:txBody>
      </p:sp>
      <p:sp>
        <p:nvSpPr>
          <p:cNvPr id="10" name="Speech Bubble: Oval 9">
            <a:extLst>
              <a:ext uri="{FF2B5EF4-FFF2-40B4-BE49-F238E27FC236}">
                <a16:creationId xmlns:a16="http://schemas.microsoft.com/office/drawing/2014/main" id="{1B2D7DF4-C9D5-46FF-A150-9E4032DACC1D}"/>
              </a:ext>
            </a:extLst>
          </p:cNvPr>
          <p:cNvSpPr/>
          <p:nvPr/>
        </p:nvSpPr>
        <p:spPr>
          <a:xfrm>
            <a:off x="4491037" y="3429000"/>
            <a:ext cx="4029076" cy="1657350"/>
          </a:xfrm>
          <a:prstGeom prst="wedgeEllipseCallout">
            <a:avLst>
              <a:gd name="adj1" fmla="val -76862"/>
              <a:gd name="adj2" fmla="val -8319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Two disjunctive </a:t>
            </a:r>
          </a:p>
          <a:p>
            <a:pPr algn="ctr"/>
            <a:r>
              <a:rPr lang="en-US" sz="2400" dirty="0"/>
              <a:t>R-</a:t>
            </a:r>
            <a:r>
              <a:rPr lang="en-US" sz="2400" dirty="0" err="1"/>
              <a:t>exprs</a:t>
            </a:r>
            <a:r>
              <a:rPr lang="en-US" sz="2400" dirty="0"/>
              <a:t> can be split and processed individually </a:t>
            </a:r>
          </a:p>
        </p:txBody>
      </p:sp>
      <p:sp>
        <p:nvSpPr>
          <p:cNvPr id="11" name="Speech Bubble: Oval 10" hidden="1">
            <a:extLst>
              <a:ext uri="{FF2B5EF4-FFF2-40B4-BE49-F238E27FC236}">
                <a16:creationId xmlns:a16="http://schemas.microsoft.com/office/drawing/2014/main" id="{D3B67D11-18B4-4097-885A-CCAAD1B9DF96}"/>
              </a:ext>
            </a:extLst>
          </p:cNvPr>
          <p:cNvSpPr/>
          <p:nvPr/>
        </p:nvSpPr>
        <p:spPr>
          <a:xfrm>
            <a:off x="3581401" y="3899475"/>
            <a:ext cx="5553074" cy="2701350"/>
          </a:xfrm>
          <a:prstGeom prst="wedgeEllipseCallout">
            <a:avLst>
              <a:gd name="adj1" fmla="val -55310"/>
              <a:gd name="adj2" fmla="val -5597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When the there are no contributed values, the result of an aggregator is not empty, but returns its identity value</a:t>
            </a:r>
          </a:p>
        </p:txBody>
      </p:sp>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EE682F9E-4DE4-470A-B648-BE1A08924E1C}"/>
                  </a:ext>
                </a:extLst>
              </p:cNvPr>
              <p:cNvSpPr txBox="1"/>
              <p:nvPr/>
            </p:nvSpPr>
            <p:spPr>
              <a:xfrm>
                <a:off x="447675" y="4102953"/>
                <a:ext cx="9615488" cy="584775"/>
              </a:xfrm>
              <a:prstGeom prst="rect">
                <a:avLst/>
              </a:prstGeom>
              <a:noFill/>
            </p:spPr>
            <p:txBody>
              <a:bodyPr wrap="square" rtlCol="0">
                <a:spAutoFit/>
              </a:bodyPr>
              <a:lstStyle/>
              <a:p>
                <a:r>
                  <a:rPr lang="en-US" sz="1600" dirty="0">
                    <a:latin typeface="Source Code Pro" panose="020B0509030403020204" pitchFamily="49" charset="0"/>
                  </a:rPr>
                  <a:t>not_identity(</a:t>
                </a:r>
                <a:r>
                  <a:rPr lang="en-US" sz="1600" i="1" dirty="0">
                    <a:latin typeface="Source Code Pro" panose="020B0509030403020204" pitchFamily="49" charset="0"/>
                  </a:rPr>
                  <a:t>identity</a:t>
                </a:r>
                <a:r>
                  <a:rPr lang="en-US" sz="1600" dirty="0">
                    <a:latin typeface="Source Code Pro" panose="020B0509030403020204" pitchFamily="49" charset="0"/>
                  </a:rPr>
                  <a:t>) </a:t>
                </a:r>
                <a14:m>
                  <m:oMath xmlns:m="http://schemas.openxmlformats.org/officeDocument/2006/math">
                    <m:r>
                      <a:rPr lang="en-US" sz="1600" b="0" i="1" smtClean="0">
                        <a:latin typeface="Cambria Math" panose="02040503050406030204" pitchFamily="18" charset="0"/>
                      </a:rPr>
                      <m:t>→ </m:t>
                    </m:r>
                  </m:oMath>
                </a14:m>
                <a:r>
                  <a:rPr lang="en-US" sz="1600" dirty="0">
                    <a:latin typeface="Source Code Pro" panose="020B0509030403020204" pitchFamily="49" charset="0"/>
                  </a:rPr>
                  <a:t>0</a:t>
                </a:r>
              </a:p>
              <a:p>
                <a:r>
                  <a:rPr lang="en-US" sz="1600" dirty="0" err="1">
                    <a:latin typeface="Source Code Pro" panose="020B0509030403020204" pitchFamily="49" charset="0"/>
                  </a:rPr>
                  <a:t>not_identity</a:t>
                </a:r>
                <a:r>
                  <a:rPr lang="en-US" sz="1600" dirty="0">
                    <a:latin typeface="Source Code Pro" panose="020B0509030403020204" pitchFamily="49" charset="0"/>
                  </a:rPr>
                  <a:t>(</a:t>
                </a:r>
                <a:r>
                  <a:rPr lang="en-US" sz="1600" dirty="0">
                    <a:solidFill>
                      <a:srgbClr val="70AD47"/>
                    </a:solidFill>
                    <a:latin typeface="Source Code Pro" panose="020B0509030403020204" pitchFamily="49" charset="0"/>
                  </a:rPr>
                  <a:t>V</a:t>
                </a:r>
                <a:r>
                  <a:rPr lang="en-US" sz="1600" dirty="0">
                    <a:latin typeface="Source Code Pro" panose="020B0509030403020204" pitchFamily="49" charset="0"/>
                  </a:rPr>
                  <a:t>) </a:t>
                </a:r>
                <a14:m>
                  <m:oMath xmlns:m="http://schemas.openxmlformats.org/officeDocument/2006/math">
                    <m:r>
                      <a:rPr lang="en-US" sz="1600" b="0" i="1" smtClean="0">
                        <a:latin typeface="Cambria Math" panose="02040503050406030204" pitchFamily="18" charset="0"/>
                      </a:rPr>
                      <m:t>→</m:t>
                    </m:r>
                  </m:oMath>
                </a14:m>
                <a:r>
                  <a:rPr lang="en-US" sz="1600" dirty="0">
                    <a:latin typeface="Source Code Pro" panose="020B0509030403020204" pitchFamily="49" charset="0"/>
                  </a:rPr>
                  <a:t> 1 	if ground(</a:t>
                </a:r>
                <a:r>
                  <a:rPr lang="en-US" sz="1600" dirty="0">
                    <a:solidFill>
                      <a:srgbClr val="70AD47"/>
                    </a:solidFill>
                    <a:latin typeface="Source Code Pro" panose="020B0509030403020204" pitchFamily="49" charset="0"/>
                  </a:rPr>
                  <a:t>V</a:t>
                </a:r>
                <a:r>
                  <a:rPr lang="en-US" sz="1600" dirty="0">
                    <a:latin typeface="Source Code Pro" panose="020B0509030403020204" pitchFamily="49" charset="0"/>
                  </a:rPr>
                  <a:t>) &amp;&amp; V != </a:t>
                </a:r>
                <a:r>
                  <a:rPr lang="en-US" sz="1600" i="1" dirty="0">
                    <a:latin typeface="Source Code Pro" panose="020B0509030403020204" pitchFamily="49" charset="0"/>
                  </a:rPr>
                  <a:t>identity</a:t>
                </a:r>
              </a:p>
            </p:txBody>
          </p:sp>
        </mc:Choice>
        <mc:Fallback xmlns="">
          <p:sp>
            <p:nvSpPr>
              <p:cNvPr id="13" name="TextBox 12">
                <a:extLst>
                  <a:ext uri="{FF2B5EF4-FFF2-40B4-BE49-F238E27FC236}">
                    <a16:creationId xmlns:a16="http://schemas.microsoft.com/office/drawing/2014/main" id="{EE682F9E-4DE4-470A-B648-BE1A08924E1C}"/>
                  </a:ext>
                </a:extLst>
              </p:cNvPr>
              <p:cNvSpPr txBox="1">
                <a:spLocks noRot="1" noChangeAspect="1" noMove="1" noResize="1" noEditPoints="1" noAdjustHandles="1" noChangeArrowheads="1" noChangeShapeType="1" noTextEdit="1"/>
              </p:cNvSpPr>
              <p:nvPr/>
            </p:nvSpPr>
            <p:spPr>
              <a:xfrm>
                <a:off x="447675" y="4102953"/>
                <a:ext cx="9615488" cy="584775"/>
              </a:xfrm>
              <a:prstGeom prst="rect">
                <a:avLst/>
              </a:prstGeom>
              <a:blipFill>
                <a:blip r:embed="rId6"/>
                <a:stretch>
                  <a:fillRect l="-317" t="-3125" b="-125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62788F00-8532-44B6-BAC0-169E029DCBE8}"/>
                  </a:ext>
                </a:extLst>
              </p:cNvPr>
              <p:cNvSpPr txBox="1"/>
              <p:nvPr/>
            </p:nvSpPr>
            <p:spPr>
              <a:xfrm>
                <a:off x="419099" y="4849415"/>
                <a:ext cx="8501063" cy="338554"/>
              </a:xfrm>
              <a:prstGeom prst="rect">
                <a:avLst/>
              </a:prstGeom>
              <a:noFill/>
            </p:spPr>
            <p:txBody>
              <a:bodyPr wrap="square">
                <a:spAutoFit/>
              </a:bodyPr>
              <a:lstStyle/>
              <a:p>
                <a:r>
                  <a:rPr lang="en-US" sz="1600" dirty="0">
                    <a:latin typeface="Source Code Pro" panose="020B0509030403020204" pitchFamily="49" charset="0"/>
                  </a:rPr>
                  <a:t>(</a:t>
                </a:r>
                <a:r>
                  <a:rPr lang="en-US" sz="1600" dirty="0">
                    <a:solidFill>
                      <a:srgbClr val="70AD47"/>
                    </a:solidFill>
                    <a:latin typeface="Source Code Pro" panose="020B0509030403020204" pitchFamily="49" charset="0"/>
                  </a:rPr>
                  <a:t>Result</a:t>
                </a:r>
                <a:r>
                  <a:rPr lang="en-US" sz="1600" dirty="0">
                    <a:latin typeface="Source Code Pro" panose="020B0509030403020204" pitchFamily="49" charset="0"/>
                  </a:rPr>
                  <a:t>=min(</a:t>
                </a:r>
                <a:r>
                  <a:rPr lang="en-US" sz="1600" dirty="0" err="1">
                    <a:solidFill>
                      <a:srgbClr val="70AD47"/>
                    </a:solidFill>
                    <a:latin typeface="Source Code Pro" panose="020B0509030403020204" pitchFamily="49" charset="0"/>
                  </a:rPr>
                  <a:t>MinInput</a:t>
                </a:r>
                <a:r>
                  <a:rPr lang="en-US" sz="1600" dirty="0">
                    <a:latin typeface="Source Code Pro" panose="020B0509030403020204" pitchFamily="49" charset="0"/>
                  </a:rPr>
                  <a:t>, 0))*</a:t>
                </a:r>
                <a:r>
                  <a:rPr lang="en-US" sz="1600" dirty="0" err="1">
                    <a:latin typeface="Source Code Pro" panose="020B0509030403020204" pitchFamily="49" charset="0"/>
                  </a:rPr>
                  <a:t>not_identity</a:t>
                </a:r>
                <a:r>
                  <a:rPr lang="en-US" sz="1600" dirty="0">
                    <a:latin typeface="Source Code Pro" panose="020B0509030403020204" pitchFamily="49" charset="0"/>
                  </a:rPr>
                  <a:t>(</a:t>
                </a:r>
                <a:r>
                  <a:rPr lang="en-US" sz="1600" dirty="0">
                    <a:solidFill>
                      <a:srgbClr val="70AD47"/>
                    </a:solidFill>
                    <a:latin typeface="Source Code Pro" panose="020B0509030403020204" pitchFamily="49" charset="0"/>
                  </a:rPr>
                  <a:t>Result</a:t>
                </a:r>
                <a:r>
                  <a:rPr lang="en-US" sz="1600" dirty="0">
                    <a:latin typeface="Source Code Pro" panose="020B0509030403020204" pitchFamily="49" charset="0"/>
                  </a:rPr>
                  <a:t>) </a:t>
                </a:r>
                <a14:m>
                  <m:oMath xmlns:m="http://schemas.openxmlformats.org/officeDocument/2006/math">
                    <m:r>
                      <a:rPr lang="en-US" sz="1600" b="0" i="1" smtClean="0">
                        <a:latin typeface="Cambria Math" panose="02040503050406030204" pitchFamily="18" charset="0"/>
                      </a:rPr>
                      <m:t>→</m:t>
                    </m:r>
                  </m:oMath>
                </a14:m>
                <a:r>
                  <a:rPr lang="en-US" sz="1600" dirty="0">
                    <a:latin typeface="Source Code Pro" panose="020B0509030403020204" pitchFamily="49" charset="0"/>
                  </a:rPr>
                  <a:t> 0</a:t>
                </a:r>
              </a:p>
            </p:txBody>
          </p:sp>
        </mc:Choice>
        <mc:Fallback xmlns="">
          <p:sp>
            <p:nvSpPr>
              <p:cNvPr id="15" name="TextBox 14">
                <a:extLst>
                  <a:ext uri="{FF2B5EF4-FFF2-40B4-BE49-F238E27FC236}">
                    <a16:creationId xmlns:a16="http://schemas.microsoft.com/office/drawing/2014/main" id="{62788F00-8532-44B6-BAC0-169E029DCBE8}"/>
                  </a:ext>
                </a:extLst>
              </p:cNvPr>
              <p:cNvSpPr txBox="1">
                <a:spLocks noRot="1" noChangeAspect="1" noMove="1" noResize="1" noEditPoints="1" noAdjustHandles="1" noChangeArrowheads="1" noChangeShapeType="1" noTextEdit="1"/>
              </p:cNvSpPr>
              <p:nvPr/>
            </p:nvSpPr>
            <p:spPr>
              <a:xfrm>
                <a:off x="419099" y="4849415"/>
                <a:ext cx="8501063" cy="338554"/>
              </a:xfrm>
              <a:prstGeom prst="rect">
                <a:avLst/>
              </a:prstGeom>
              <a:blipFill>
                <a:blip r:embed="rId7"/>
                <a:stretch>
                  <a:fillRect l="-430" t="-5455" b="-23636"/>
                </a:stretch>
              </a:blipFill>
            </p:spPr>
            <p:txBody>
              <a:bodyPr/>
              <a:lstStyle/>
              <a:p>
                <a:r>
                  <a:rPr lang="en-US">
                    <a:noFill/>
                  </a:rPr>
                  <a:t> </a:t>
                </a:r>
              </a:p>
            </p:txBody>
          </p:sp>
        </mc:Fallback>
      </mc:AlternateContent>
      <p:sp>
        <p:nvSpPr>
          <p:cNvPr id="16" name="Right Brace 15">
            <a:extLst>
              <a:ext uri="{FF2B5EF4-FFF2-40B4-BE49-F238E27FC236}">
                <a16:creationId xmlns:a16="http://schemas.microsoft.com/office/drawing/2014/main" id="{C5772C60-606F-4557-A22A-312171960D0B}"/>
              </a:ext>
            </a:extLst>
          </p:cNvPr>
          <p:cNvSpPr/>
          <p:nvPr/>
        </p:nvSpPr>
        <p:spPr>
          <a:xfrm>
            <a:off x="6991350" y="3986213"/>
            <a:ext cx="371475" cy="1357312"/>
          </a:xfrm>
          <a:prstGeom prst="rightBrace">
            <a:avLst>
              <a:gd name="adj1" fmla="val 54487"/>
              <a:gd name="adj2" fmla="val 50000"/>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Speech Bubble: Oval 16">
            <a:extLst>
              <a:ext uri="{FF2B5EF4-FFF2-40B4-BE49-F238E27FC236}">
                <a16:creationId xmlns:a16="http://schemas.microsoft.com/office/drawing/2014/main" id="{F79DE436-E059-4A00-894C-6A72087B46D9}"/>
              </a:ext>
            </a:extLst>
          </p:cNvPr>
          <p:cNvSpPr/>
          <p:nvPr/>
        </p:nvSpPr>
        <p:spPr>
          <a:xfrm>
            <a:off x="8529638" y="3278585"/>
            <a:ext cx="3214687" cy="2543175"/>
          </a:xfrm>
          <a:prstGeom prst="wedgeEllipseCallout">
            <a:avLst>
              <a:gd name="adj1" fmla="val -83055"/>
              <a:gd name="adj2" fmla="val 463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More “traditional” for aggregation to map empty to empty</a:t>
            </a:r>
          </a:p>
        </p:txBody>
      </p:sp>
    </p:spTree>
    <p:extLst>
      <p:ext uri="{BB962C8B-B14F-4D97-AF65-F5344CB8AC3E}">
        <p14:creationId xmlns:p14="http://schemas.microsoft.com/office/powerpoint/2010/main" val="2278234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fade">
                                      <p:cBhvr>
                                        <p:cTn id="18" dur="500"/>
                                        <p:tgtEl>
                                          <p:spTgt spid="10"/>
                                        </p:tgtEl>
                                      </p:cBhvr>
                                    </p:animEffect>
                                  </p:childTnLst>
                                </p:cTn>
                              </p:par>
                              <p:par>
                                <p:cTn id="19" presetID="10" presetClass="exit" presetSubtype="0" fill="hold" grpId="1" nodeType="withEffect">
                                  <p:stCondLst>
                                    <p:cond delay="0"/>
                                  </p:stCondLst>
                                  <p:childTnLst>
                                    <p:animEffect transition="out" filter="fade">
                                      <p:cBhvr>
                                        <p:cTn id="20" dur="500"/>
                                        <p:tgtEl>
                                          <p:spTgt spid="9"/>
                                        </p:tgtEl>
                                      </p:cBhvr>
                                    </p:animEffect>
                                    <p:set>
                                      <p:cBhvr>
                                        <p:cTn id="21" dur="1" fill="hold">
                                          <p:stCondLst>
                                            <p:cond delay="499"/>
                                          </p:stCondLst>
                                        </p:cTn>
                                        <p:tgtEl>
                                          <p:spTgt spid="9"/>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500"/>
                                        <p:tgtEl>
                                          <p:spTgt spid="8"/>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fade">
                                      <p:cBhvr>
                                        <p:cTn id="29" dur="500"/>
                                        <p:tgtEl>
                                          <p:spTgt spid="11"/>
                                        </p:tgtEl>
                                      </p:cBhvr>
                                    </p:animEffect>
                                  </p:childTnLst>
                                </p:cTn>
                              </p:par>
                              <p:par>
                                <p:cTn id="30" presetID="10" presetClass="exit" presetSubtype="0" fill="hold" grpId="1" nodeType="withEffect">
                                  <p:stCondLst>
                                    <p:cond delay="0"/>
                                  </p:stCondLst>
                                  <p:childTnLst>
                                    <p:animEffect transition="out" filter="fade">
                                      <p:cBhvr>
                                        <p:cTn id="31" dur="500"/>
                                        <p:tgtEl>
                                          <p:spTgt spid="10"/>
                                        </p:tgtEl>
                                      </p:cBhvr>
                                    </p:animEffect>
                                    <p:set>
                                      <p:cBhvr>
                                        <p:cTn id="32" dur="1" fill="hold">
                                          <p:stCondLst>
                                            <p:cond delay="499"/>
                                          </p:stCondLst>
                                        </p:cTn>
                                        <p:tgtEl>
                                          <p:spTgt spid="10"/>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fade">
                                      <p:cBhvr>
                                        <p:cTn id="37" dur="500"/>
                                        <p:tgtEl>
                                          <p:spTgt spid="13"/>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fade">
                                      <p:cBhvr>
                                        <p:cTn id="40" dur="500"/>
                                        <p:tgtEl>
                                          <p:spTgt spid="15"/>
                                        </p:tgtEl>
                                      </p:cBhvr>
                                    </p:animEffect>
                                  </p:childTnLst>
                                </p:cTn>
                              </p:par>
                              <p:par>
                                <p:cTn id="41" presetID="10" presetClass="exit" presetSubtype="0" fill="hold" grpId="1" nodeType="withEffect">
                                  <p:stCondLst>
                                    <p:cond delay="0"/>
                                  </p:stCondLst>
                                  <p:childTnLst>
                                    <p:animEffect transition="out" filter="fade">
                                      <p:cBhvr>
                                        <p:cTn id="42" dur="500"/>
                                        <p:tgtEl>
                                          <p:spTgt spid="11"/>
                                        </p:tgtEl>
                                      </p:cBhvr>
                                    </p:animEffect>
                                    <p:set>
                                      <p:cBhvr>
                                        <p:cTn id="43" dur="1" fill="hold">
                                          <p:stCondLst>
                                            <p:cond delay="499"/>
                                          </p:stCondLst>
                                        </p:cTn>
                                        <p:tgtEl>
                                          <p:spTgt spid="11"/>
                                        </p:tgtEl>
                                        <p:attrNameLst>
                                          <p:attrName>style.visibility</p:attrName>
                                        </p:attrNameLst>
                                      </p:cBhvr>
                                      <p:to>
                                        <p:strVal val="hidden"/>
                                      </p:to>
                                    </p:set>
                                  </p:childTnLst>
                                </p:cTn>
                              </p:par>
                            </p:childTnLst>
                          </p:cTn>
                        </p:par>
                        <p:par>
                          <p:cTn id="44" fill="hold">
                            <p:stCondLst>
                              <p:cond delay="500"/>
                            </p:stCondLst>
                            <p:childTnLst>
                              <p:par>
                                <p:cTn id="45" presetID="10" presetClass="entr" presetSubtype="0" fill="hold" grpId="0" nodeType="after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fade">
                                      <p:cBhvr>
                                        <p:cTn id="47" dur="500"/>
                                        <p:tgtEl>
                                          <p:spTgt spid="16"/>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17"/>
                                        </p:tgtEl>
                                        <p:attrNameLst>
                                          <p:attrName>style.visibility</p:attrName>
                                        </p:attrNameLst>
                                      </p:cBhvr>
                                      <p:to>
                                        <p:strVal val="visible"/>
                                      </p:to>
                                    </p:set>
                                    <p:animEffect transition="in" filter="fade">
                                      <p:cBhvr>
                                        <p:cTn id="50"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P spid="9" grpId="0" animBg="1"/>
      <p:bldP spid="9" grpId="1" animBg="1"/>
      <p:bldP spid="10" grpId="0" animBg="1"/>
      <p:bldP spid="10" grpId="1" animBg="1"/>
      <p:bldP spid="11" grpId="0" animBg="1"/>
      <p:bldP spid="11" grpId="1" animBg="1"/>
      <p:bldP spid="13" grpId="0"/>
      <p:bldP spid="15" grpId="0"/>
      <p:bldP spid="16" grpId="0" animBg="1"/>
      <p:bldP spid="1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B1EB5-8892-47E1-BE4C-346184823AB5}"/>
              </a:ext>
            </a:extLst>
          </p:cNvPr>
          <p:cNvSpPr>
            <a:spLocks noGrp="1"/>
          </p:cNvSpPr>
          <p:nvPr>
            <p:ph type="title"/>
          </p:nvPr>
        </p:nvSpPr>
        <p:spPr/>
        <p:txBody>
          <a:bodyPr/>
          <a:lstStyle/>
          <a:p>
            <a:pPr algn="ctr"/>
            <a:r>
              <a:rPr lang="en-US"/>
              <a:t>Ongoing and Future Work</a:t>
            </a:r>
          </a:p>
        </p:txBody>
      </p:sp>
      <p:sp>
        <p:nvSpPr>
          <p:cNvPr id="3" name="Content Placeholder 2">
            <a:extLst>
              <a:ext uri="{FF2B5EF4-FFF2-40B4-BE49-F238E27FC236}">
                <a16:creationId xmlns:a16="http://schemas.microsoft.com/office/drawing/2014/main" id="{E51636D5-399B-4CAF-A2AF-0D81D271D21F}"/>
              </a:ext>
            </a:extLst>
          </p:cNvPr>
          <p:cNvSpPr>
            <a:spLocks noGrp="1"/>
          </p:cNvSpPr>
          <p:nvPr>
            <p:ph idx="1"/>
          </p:nvPr>
        </p:nvSpPr>
        <p:spPr/>
        <p:txBody>
          <a:bodyPr/>
          <a:lstStyle/>
          <a:p>
            <a:r>
              <a:rPr lang="en-US" dirty="0" err="1"/>
              <a:t>Memoization</a:t>
            </a:r>
            <a:r>
              <a:rPr lang="en-US" dirty="0"/>
              <a:t> and Mixed-chaining of computation</a:t>
            </a:r>
          </a:p>
          <a:p>
            <a:pPr lvl="1"/>
            <a:r>
              <a:rPr lang="en-US" dirty="0"/>
              <a:t>R-</a:t>
            </a:r>
            <a:r>
              <a:rPr lang="en-US" dirty="0" err="1"/>
              <a:t>exprs</a:t>
            </a:r>
            <a:r>
              <a:rPr lang="en-US" dirty="0"/>
              <a:t> serve as a basis for representing incomplete computations and can be run in a myriad of different execution orders</a:t>
            </a:r>
          </a:p>
          <a:p>
            <a:pPr lvl="1"/>
            <a:r>
              <a:rPr lang="en-US" dirty="0"/>
              <a:t>Extended version of this paper to (hopefully) appear soon</a:t>
            </a:r>
          </a:p>
          <a:p>
            <a:r>
              <a:rPr lang="en-US" dirty="0"/>
              <a:t>Exploring and learning different execution orders</a:t>
            </a:r>
          </a:p>
          <a:p>
            <a:pPr lvl="1"/>
            <a:r>
              <a:rPr lang="en-US" dirty="0"/>
              <a:t>R-</a:t>
            </a:r>
            <a:r>
              <a:rPr lang="en-US" dirty="0" err="1"/>
              <a:t>exprs</a:t>
            </a:r>
            <a:r>
              <a:rPr lang="en-US" dirty="0"/>
              <a:t> capture </a:t>
            </a:r>
            <a:r>
              <a:rPr lang="en-US" i="1" dirty="0"/>
              <a:t>what</a:t>
            </a:r>
            <a:r>
              <a:rPr lang="en-US" dirty="0"/>
              <a:t> needs to be computed while leaving the order and </a:t>
            </a:r>
            <a:r>
              <a:rPr lang="en-US" i="1" dirty="0"/>
              <a:t>how</a:t>
            </a:r>
            <a:r>
              <a:rPr lang="en-US" dirty="0"/>
              <a:t> open to the runtime to decide</a:t>
            </a:r>
          </a:p>
          <a:p>
            <a:pPr lvl="1"/>
            <a:r>
              <a:rPr lang="en-US" dirty="0"/>
              <a:t>Much like a database optimizer, but for full, long running programs</a:t>
            </a:r>
          </a:p>
          <a:p>
            <a:r>
              <a:rPr lang="en-US" dirty="0"/>
              <a:t>Compilation and optimization of R-</a:t>
            </a:r>
            <a:r>
              <a:rPr lang="en-US" dirty="0" err="1"/>
              <a:t>exprs</a:t>
            </a:r>
            <a:endParaRPr lang="en-US" dirty="0"/>
          </a:p>
          <a:p>
            <a:r>
              <a:rPr lang="en-US" dirty="0">
                <a:hlinkClick r:id="rId3"/>
              </a:rPr>
              <a:t>github.com/</a:t>
            </a:r>
            <a:r>
              <a:rPr lang="en-US" dirty="0" err="1">
                <a:hlinkClick r:id="rId3"/>
              </a:rPr>
              <a:t>matthewfl</a:t>
            </a:r>
            <a:r>
              <a:rPr lang="en-US" dirty="0">
                <a:hlinkClick r:id="rId3"/>
              </a:rPr>
              <a:t>/dyna-R</a:t>
            </a:r>
            <a:r>
              <a:rPr lang="en-US" dirty="0"/>
              <a:t>          </a:t>
            </a:r>
            <a:r>
              <a:rPr lang="en-US" dirty="0">
                <a:solidFill>
                  <a:schemeClr val="accent1"/>
                </a:solidFill>
                <a:hlinkClick r:id="rId4">
                  <a:extLst>
                    <a:ext uri="{A12FA001-AC4F-418D-AE19-62706E023703}">
                      <ahyp:hlinkClr xmlns:ahyp="http://schemas.microsoft.com/office/drawing/2018/hyperlinkcolor" val="tx"/>
                    </a:ext>
                  </a:extLst>
                </a:hlinkClick>
              </a:rPr>
              <a:t>arxiv.org/abs/2010.10503</a:t>
            </a:r>
            <a:endParaRPr lang="en-US" dirty="0">
              <a:solidFill>
                <a:schemeClr val="accent1"/>
              </a:solidFill>
            </a:endParaRPr>
          </a:p>
          <a:p>
            <a:pPr marL="0" indent="0">
              <a:buNone/>
            </a:pPr>
            <a:endParaRPr lang="en-US" dirty="0"/>
          </a:p>
        </p:txBody>
      </p:sp>
      <p:sp>
        <p:nvSpPr>
          <p:cNvPr id="4" name="Slide Number Placeholder 3">
            <a:extLst>
              <a:ext uri="{FF2B5EF4-FFF2-40B4-BE49-F238E27FC236}">
                <a16:creationId xmlns:a16="http://schemas.microsoft.com/office/drawing/2014/main" id="{8EDEDEBE-D220-4CE0-91D9-F0C6C52010E9}"/>
              </a:ext>
            </a:extLst>
          </p:cNvPr>
          <p:cNvSpPr>
            <a:spLocks noGrp="1"/>
          </p:cNvSpPr>
          <p:nvPr>
            <p:ph type="sldNum" sz="quarter" idx="12"/>
          </p:nvPr>
        </p:nvSpPr>
        <p:spPr/>
        <p:txBody>
          <a:bodyPr/>
          <a:lstStyle/>
          <a:p>
            <a:fld id="{3621B4CF-3BF2-4D07-85C3-ECAFBC7B28BE}" type="slidenum">
              <a:rPr lang="en-US" smtClean="0"/>
              <a:pPr/>
              <a:t>16</a:t>
            </a:fld>
            <a:endParaRPr lang="en-US" sz="1800"/>
          </a:p>
        </p:txBody>
      </p:sp>
    </p:spTree>
    <p:extLst>
      <p:ext uri="{BB962C8B-B14F-4D97-AF65-F5344CB8AC3E}">
        <p14:creationId xmlns:p14="http://schemas.microsoft.com/office/powerpoint/2010/main" val="3979563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500"/>
                                        <p:tgtEl>
                                          <p:spTgt spid="3">
                                            <p:txEl>
                                              <p:pRg st="6" end="6"/>
                                            </p:txEl>
                                          </p:spTgt>
                                        </p:tgtEl>
                                      </p:cBhvr>
                                    </p:animEffect>
                                  </p:childTnLst>
                                </p:cTn>
                              </p:par>
                            </p:childTnLst>
                          </p:cTn>
                        </p:par>
                        <p:par>
                          <p:cTn id="30" fill="hold">
                            <p:stCondLst>
                              <p:cond delay="500"/>
                            </p:stCondLst>
                            <p:childTnLst>
                              <p:par>
                                <p:cTn id="31" presetID="10" presetClass="entr" presetSubtype="0" fill="hold" grpId="0" nodeType="after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fade">
                                      <p:cBhvr>
                                        <p:cTn id="33"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B614FD0-0B11-4ABA-AF85-E124CF89561C}"/>
              </a:ext>
            </a:extLst>
          </p:cNvPr>
          <p:cNvSpPr>
            <a:spLocks noGrp="1"/>
          </p:cNvSpPr>
          <p:nvPr>
            <p:ph type="ctrTitle"/>
          </p:nvPr>
        </p:nvSpPr>
        <p:spPr/>
        <p:txBody>
          <a:bodyPr/>
          <a:lstStyle/>
          <a:p>
            <a:r>
              <a:rPr lang="en-US" dirty="0"/>
              <a:t>Thank you</a:t>
            </a:r>
          </a:p>
        </p:txBody>
      </p:sp>
      <p:sp>
        <p:nvSpPr>
          <p:cNvPr id="6" name="Subtitle 5">
            <a:extLst>
              <a:ext uri="{FF2B5EF4-FFF2-40B4-BE49-F238E27FC236}">
                <a16:creationId xmlns:a16="http://schemas.microsoft.com/office/drawing/2014/main" id="{6CC688A3-54A0-4C0B-B419-D2367C7CABD2}"/>
              </a:ext>
            </a:extLst>
          </p:cNvPr>
          <p:cNvSpPr>
            <a:spLocks noGrp="1"/>
          </p:cNvSpPr>
          <p:nvPr>
            <p:ph type="subTitle" idx="1"/>
          </p:nvPr>
        </p:nvSpPr>
        <p:spPr>
          <a:xfrm>
            <a:off x="1524000" y="3602038"/>
            <a:ext cx="9144000" cy="2935922"/>
          </a:xfrm>
        </p:spPr>
        <p:txBody>
          <a:bodyPr>
            <a:normAutofit/>
          </a:bodyPr>
          <a:lstStyle/>
          <a:p>
            <a:endParaRPr lang="en-US" dirty="0"/>
          </a:p>
          <a:p>
            <a:r>
              <a:rPr lang="en-US" sz="3000" dirty="0"/>
              <a:t>Questions?</a:t>
            </a:r>
          </a:p>
          <a:p>
            <a:endParaRPr lang="en-US" dirty="0">
              <a:hlinkClick r:id="rId3"/>
            </a:endParaRPr>
          </a:p>
          <a:p>
            <a:r>
              <a:rPr lang="en-US" dirty="0">
                <a:hlinkClick r:id="rId3"/>
              </a:rPr>
              <a:t>github.com/</a:t>
            </a:r>
            <a:r>
              <a:rPr lang="en-US" dirty="0" err="1">
                <a:hlinkClick r:id="rId3"/>
              </a:rPr>
              <a:t>matthewfl</a:t>
            </a:r>
            <a:r>
              <a:rPr lang="en-US" dirty="0">
                <a:hlinkClick r:id="rId3"/>
              </a:rPr>
              <a:t>/dyna-R</a:t>
            </a:r>
            <a:endParaRPr lang="en-US" dirty="0"/>
          </a:p>
          <a:p>
            <a:r>
              <a:rPr lang="en-US" dirty="0">
                <a:solidFill>
                  <a:schemeClr val="accent1"/>
                </a:solidFill>
                <a:hlinkClick r:id="rId4">
                  <a:extLst>
                    <a:ext uri="{A12FA001-AC4F-418D-AE19-62706E023703}">
                      <ahyp:hlinkClr xmlns:ahyp="http://schemas.microsoft.com/office/drawing/2018/hyperlinkcolor" val="tx"/>
                    </a:ext>
                  </a:extLst>
                </a:hlinkClick>
              </a:rPr>
              <a:t>arxiv.org/abs/2010.10503</a:t>
            </a:r>
            <a:endParaRPr lang="en-US" dirty="0">
              <a:solidFill>
                <a:schemeClr val="accent1"/>
              </a:solidFill>
            </a:endParaRPr>
          </a:p>
          <a:p>
            <a:r>
              <a:rPr lang="en-US" dirty="0">
                <a:solidFill>
                  <a:schemeClr val="accent1"/>
                </a:solidFill>
              </a:rPr>
              <a:t>mfl@cs.jhu.edu</a:t>
            </a:r>
          </a:p>
        </p:txBody>
      </p:sp>
      <p:sp>
        <p:nvSpPr>
          <p:cNvPr id="4" name="Slide Number Placeholder 3">
            <a:extLst>
              <a:ext uri="{FF2B5EF4-FFF2-40B4-BE49-F238E27FC236}">
                <a16:creationId xmlns:a16="http://schemas.microsoft.com/office/drawing/2014/main" id="{9BC116A4-299B-428C-B721-77D92B1F50FD}"/>
              </a:ext>
            </a:extLst>
          </p:cNvPr>
          <p:cNvSpPr>
            <a:spLocks noGrp="1"/>
          </p:cNvSpPr>
          <p:nvPr>
            <p:ph type="sldNum" sz="quarter" idx="12"/>
          </p:nvPr>
        </p:nvSpPr>
        <p:spPr/>
        <p:txBody>
          <a:bodyPr/>
          <a:lstStyle/>
          <a:p>
            <a:fld id="{3621B4CF-3BF2-4D07-85C3-ECAFBC7B28BE}" type="slidenum">
              <a:rPr lang="en-US" smtClean="0"/>
              <a:pPr/>
              <a:t>17</a:t>
            </a:fld>
            <a:endParaRPr lang="en-US" sz="1800"/>
          </a:p>
        </p:txBody>
      </p:sp>
    </p:spTree>
    <p:extLst>
      <p:ext uri="{BB962C8B-B14F-4D97-AF65-F5344CB8AC3E}">
        <p14:creationId xmlns:p14="http://schemas.microsoft.com/office/powerpoint/2010/main" val="464309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BEDE749D-4021-4262-91BE-7F48452BBA97}"/>
              </a:ext>
            </a:extLst>
          </p:cNvPr>
          <p:cNvGrpSpPr/>
          <p:nvPr/>
        </p:nvGrpSpPr>
        <p:grpSpPr>
          <a:xfrm>
            <a:off x="3191665" y="4829198"/>
            <a:ext cx="1563764" cy="1428119"/>
            <a:chOff x="1083587" y="4100568"/>
            <a:chExt cx="2362290" cy="2517855"/>
          </a:xfrm>
        </p:grpSpPr>
        <p:sp>
          <p:nvSpPr>
            <p:cNvPr id="26" name="Oval 25">
              <a:extLst>
                <a:ext uri="{FF2B5EF4-FFF2-40B4-BE49-F238E27FC236}">
                  <a16:creationId xmlns:a16="http://schemas.microsoft.com/office/drawing/2014/main" id="{FC88C584-E4E8-4FEA-87D6-8B1BF2C40DBC}"/>
                </a:ext>
              </a:extLst>
            </p:cNvPr>
            <p:cNvSpPr/>
            <p:nvPr/>
          </p:nvSpPr>
          <p:spPr>
            <a:xfrm>
              <a:off x="1083587" y="4100568"/>
              <a:ext cx="2306862" cy="21929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B93811E9-C6B7-4DCF-ADBD-C2C86BC91617}"/>
                </a:ext>
              </a:extLst>
            </p:cNvPr>
            <p:cNvSpPr/>
            <p:nvPr/>
          </p:nvSpPr>
          <p:spPr>
            <a:xfrm>
              <a:off x="1457563" y="4405739"/>
              <a:ext cx="1553547" cy="1553548"/>
            </a:xfrm>
            <a:prstGeom prst="ellipse">
              <a:avLst/>
            </a:prstGeom>
            <a:solidFill>
              <a:schemeClr val="bg1"/>
            </a:solidFill>
            <a:ln>
              <a:noFill/>
            </a:ln>
          </p:spPr>
          <p:style>
            <a:lnRef idx="0">
              <a:scrgbClr r="0" g="0" b="0"/>
            </a:lnRef>
            <a:fillRef idx="0">
              <a:scrgbClr r="0" g="0" b="0"/>
            </a:fillRef>
            <a:effectRef idx="0">
              <a:scrgbClr r="0" g="0" b="0"/>
            </a:effectRef>
            <a:fontRef idx="minor">
              <a:schemeClr val="dk1"/>
            </a:fontRef>
          </p:style>
          <p:txBody>
            <a:bodyPr rtlCol="0" anchor="ctr"/>
            <a:lstStyle/>
            <a:p>
              <a:pPr algn="ctr"/>
              <a:endParaRPr lang="en-US"/>
            </a:p>
          </p:txBody>
        </p:sp>
        <p:sp>
          <p:nvSpPr>
            <p:cNvPr id="28" name="Rectangle 27">
              <a:extLst>
                <a:ext uri="{FF2B5EF4-FFF2-40B4-BE49-F238E27FC236}">
                  <a16:creationId xmlns:a16="http://schemas.microsoft.com/office/drawing/2014/main" id="{FCF02859-175E-4797-BDE9-6D950F70BE79}"/>
                </a:ext>
              </a:extLst>
            </p:cNvPr>
            <p:cNvSpPr/>
            <p:nvPr/>
          </p:nvSpPr>
          <p:spPr>
            <a:xfrm>
              <a:off x="2153444" y="5234414"/>
              <a:ext cx="1292433" cy="13146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Arrow: Right 28">
              <a:extLst>
                <a:ext uri="{FF2B5EF4-FFF2-40B4-BE49-F238E27FC236}">
                  <a16:creationId xmlns:a16="http://schemas.microsoft.com/office/drawing/2014/main" id="{0C9ED16E-2B64-4B6D-9F6E-0649363A52DD}"/>
                </a:ext>
              </a:extLst>
            </p:cNvPr>
            <p:cNvSpPr/>
            <p:nvPr/>
          </p:nvSpPr>
          <p:spPr>
            <a:xfrm>
              <a:off x="2067995" y="5620106"/>
              <a:ext cx="531845" cy="998317"/>
            </a:xfrm>
            <a:prstGeom prst="rightArrow">
              <a:avLst>
                <a:gd name="adj1" fmla="val 50000"/>
                <a:gd name="adj2"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 name="TextBox 29">
            <a:extLst>
              <a:ext uri="{FF2B5EF4-FFF2-40B4-BE49-F238E27FC236}">
                <a16:creationId xmlns:a16="http://schemas.microsoft.com/office/drawing/2014/main" id="{ED0499BD-D7DB-4E04-AD01-E5C28CB016E2}"/>
              </a:ext>
            </a:extLst>
          </p:cNvPr>
          <p:cNvSpPr txBox="1"/>
          <p:nvPr/>
        </p:nvSpPr>
        <p:spPr>
          <a:xfrm>
            <a:off x="1061661" y="5138028"/>
            <a:ext cx="2101722" cy="461665"/>
          </a:xfrm>
          <a:prstGeom prst="rect">
            <a:avLst/>
          </a:prstGeom>
          <a:noFill/>
        </p:spPr>
        <p:txBody>
          <a:bodyPr wrap="square" rtlCol="0">
            <a:spAutoFit/>
          </a:bodyPr>
          <a:lstStyle/>
          <a:p>
            <a:r>
              <a:rPr lang="en-US" sz="2400"/>
              <a:t>Term Rewriting</a:t>
            </a:r>
          </a:p>
        </p:txBody>
      </p:sp>
      <p:grpSp>
        <p:nvGrpSpPr>
          <p:cNvPr id="35" name="Group 34">
            <a:extLst>
              <a:ext uri="{FF2B5EF4-FFF2-40B4-BE49-F238E27FC236}">
                <a16:creationId xmlns:a16="http://schemas.microsoft.com/office/drawing/2014/main" id="{A3B52CAF-10BE-4889-84AF-FA7AC053FF72}"/>
              </a:ext>
            </a:extLst>
          </p:cNvPr>
          <p:cNvGrpSpPr/>
          <p:nvPr/>
        </p:nvGrpSpPr>
        <p:grpSpPr>
          <a:xfrm>
            <a:off x="2700917" y="3230497"/>
            <a:ext cx="1563764" cy="1428119"/>
            <a:chOff x="1083587" y="4100568"/>
            <a:chExt cx="2362290" cy="2517855"/>
          </a:xfrm>
        </p:grpSpPr>
        <p:sp>
          <p:nvSpPr>
            <p:cNvPr id="31" name="Oval 30">
              <a:extLst>
                <a:ext uri="{FF2B5EF4-FFF2-40B4-BE49-F238E27FC236}">
                  <a16:creationId xmlns:a16="http://schemas.microsoft.com/office/drawing/2014/main" id="{9C733085-B71C-4F4C-8D83-D25AA274E1D0}"/>
                </a:ext>
              </a:extLst>
            </p:cNvPr>
            <p:cNvSpPr/>
            <p:nvPr/>
          </p:nvSpPr>
          <p:spPr>
            <a:xfrm>
              <a:off x="1083587" y="4100568"/>
              <a:ext cx="2306862" cy="21929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39CB829B-FC1B-47CC-9603-364F809BDDF4}"/>
                </a:ext>
              </a:extLst>
            </p:cNvPr>
            <p:cNvSpPr/>
            <p:nvPr/>
          </p:nvSpPr>
          <p:spPr>
            <a:xfrm>
              <a:off x="1457563" y="4405739"/>
              <a:ext cx="1553547" cy="1553548"/>
            </a:xfrm>
            <a:prstGeom prst="ellipse">
              <a:avLst/>
            </a:prstGeom>
            <a:solidFill>
              <a:schemeClr val="bg1"/>
            </a:solidFill>
            <a:ln>
              <a:noFill/>
            </a:ln>
          </p:spPr>
          <p:style>
            <a:lnRef idx="0">
              <a:scrgbClr r="0" g="0" b="0"/>
            </a:lnRef>
            <a:fillRef idx="0">
              <a:scrgbClr r="0" g="0" b="0"/>
            </a:fillRef>
            <a:effectRef idx="0">
              <a:scrgbClr r="0" g="0" b="0"/>
            </a:effectRef>
            <a:fontRef idx="minor">
              <a:schemeClr val="dk1"/>
            </a:fontRef>
          </p:style>
          <p:txBody>
            <a:bodyPr rtlCol="0" anchor="ctr"/>
            <a:lstStyle/>
            <a:p>
              <a:pPr algn="ctr"/>
              <a:endParaRPr lang="en-US"/>
            </a:p>
          </p:txBody>
        </p:sp>
        <p:sp>
          <p:nvSpPr>
            <p:cNvPr id="33" name="Rectangle 32">
              <a:extLst>
                <a:ext uri="{FF2B5EF4-FFF2-40B4-BE49-F238E27FC236}">
                  <a16:creationId xmlns:a16="http://schemas.microsoft.com/office/drawing/2014/main" id="{D19D5037-7887-4A22-852B-33F584284EDC}"/>
                </a:ext>
              </a:extLst>
            </p:cNvPr>
            <p:cNvSpPr/>
            <p:nvPr/>
          </p:nvSpPr>
          <p:spPr>
            <a:xfrm>
              <a:off x="2153444" y="5234414"/>
              <a:ext cx="1292433" cy="13146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Arrow: Right 33">
              <a:extLst>
                <a:ext uri="{FF2B5EF4-FFF2-40B4-BE49-F238E27FC236}">
                  <a16:creationId xmlns:a16="http://schemas.microsoft.com/office/drawing/2014/main" id="{5C6EC0BB-C5D1-4708-A722-5D3603E87082}"/>
                </a:ext>
              </a:extLst>
            </p:cNvPr>
            <p:cNvSpPr/>
            <p:nvPr/>
          </p:nvSpPr>
          <p:spPr>
            <a:xfrm>
              <a:off x="2067995" y="5620106"/>
              <a:ext cx="531845" cy="998317"/>
            </a:xfrm>
            <a:prstGeom prst="rightArrow">
              <a:avLst>
                <a:gd name="adj1" fmla="val 50000"/>
                <a:gd name="adj2"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Slide Number Placeholder 3">
            <a:extLst>
              <a:ext uri="{FF2B5EF4-FFF2-40B4-BE49-F238E27FC236}">
                <a16:creationId xmlns:a16="http://schemas.microsoft.com/office/drawing/2014/main" id="{B1F17091-4340-460E-9C3B-F69B061DC5F5}"/>
              </a:ext>
            </a:extLst>
          </p:cNvPr>
          <p:cNvSpPr>
            <a:spLocks noGrp="1"/>
          </p:cNvSpPr>
          <p:nvPr>
            <p:ph type="sldNum" sz="quarter" idx="12"/>
          </p:nvPr>
        </p:nvSpPr>
        <p:spPr/>
        <p:txBody>
          <a:bodyPr/>
          <a:lstStyle/>
          <a:p>
            <a:fld id="{3621B4CF-3BF2-4D07-85C3-ECAFBC7B28BE}" type="slidenum">
              <a:rPr lang="en-US" smtClean="0"/>
              <a:t>2</a:t>
            </a:fld>
            <a:endParaRPr lang="en-US"/>
          </a:p>
        </p:txBody>
      </p:sp>
      <p:pic>
        <p:nvPicPr>
          <p:cNvPr id="8" name="Picture 7">
            <a:extLst>
              <a:ext uri="{FF2B5EF4-FFF2-40B4-BE49-F238E27FC236}">
                <a16:creationId xmlns:a16="http://schemas.microsoft.com/office/drawing/2014/main" id="{06275F45-5742-446C-81A3-C0F8FC021992}"/>
              </a:ext>
            </a:extLst>
          </p:cNvPr>
          <p:cNvPicPr>
            <a:picLocks noChangeAspect="1"/>
          </p:cNvPicPr>
          <p:nvPr>
            <p:custDataLst>
              <p:tags r:id="rId1"/>
            </p:custDataLst>
          </p:nvPr>
        </p:nvPicPr>
        <p:blipFill>
          <a:blip r:embed="rId4">
            <a:extLst>
              <a:ext uri="{28A0092B-C50C-407E-A947-70E740481C1C}">
                <a14:useLocalDpi xmlns:a14="http://schemas.microsoft.com/office/drawing/2010/main" val="0"/>
              </a:ext>
            </a:extLst>
          </a:blip>
          <a:stretch>
            <a:fillRect/>
          </a:stretch>
        </p:blipFill>
        <p:spPr>
          <a:xfrm>
            <a:off x="3951356" y="900465"/>
            <a:ext cx="2437244" cy="1919218"/>
          </a:xfrm>
          <a:prstGeom prst="rect">
            <a:avLst/>
          </a:prstGeom>
        </p:spPr>
      </p:pic>
      <p:sp>
        <p:nvSpPr>
          <p:cNvPr id="10" name="TextBox 9">
            <a:extLst>
              <a:ext uri="{FF2B5EF4-FFF2-40B4-BE49-F238E27FC236}">
                <a16:creationId xmlns:a16="http://schemas.microsoft.com/office/drawing/2014/main" id="{D1CC7E28-30E6-4D71-B67A-F74C6D94E4F6}"/>
              </a:ext>
            </a:extLst>
          </p:cNvPr>
          <p:cNvSpPr txBox="1"/>
          <p:nvPr/>
        </p:nvSpPr>
        <p:spPr>
          <a:xfrm>
            <a:off x="1266989" y="452148"/>
            <a:ext cx="2603715" cy="461665"/>
          </a:xfrm>
          <a:prstGeom prst="rect">
            <a:avLst/>
          </a:prstGeom>
          <a:noFill/>
        </p:spPr>
        <p:txBody>
          <a:bodyPr wrap="square" rtlCol="0">
            <a:spAutoFit/>
          </a:bodyPr>
          <a:lstStyle/>
          <a:p>
            <a:r>
              <a:rPr lang="en-US" sz="2400"/>
              <a:t>Machine Learning</a:t>
            </a:r>
          </a:p>
        </p:txBody>
      </p:sp>
      <p:sp>
        <p:nvSpPr>
          <p:cNvPr id="11" name="TextBox 10">
            <a:extLst>
              <a:ext uri="{FF2B5EF4-FFF2-40B4-BE49-F238E27FC236}">
                <a16:creationId xmlns:a16="http://schemas.microsoft.com/office/drawing/2014/main" id="{0F96F8FC-BCA3-4523-9B19-D65F9EFF111D}"/>
              </a:ext>
            </a:extLst>
          </p:cNvPr>
          <p:cNvSpPr txBox="1"/>
          <p:nvPr/>
        </p:nvSpPr>
        <p:spPr>
          <a:xfrm>
            <a:off x="1320123" y="1222072"/>
            <a:ext cx="1784885" cy="461665"/>
          </a:xfrm>
          <a:prstGeom prst="rect">
            <a:avLst/>
          </a:prstGeom>
          <a:noFill/>
        </p:spPr>
        <p:txBody>
          <a:bodyPr wrap="square" rtlCol="0">
            <a:spAutoFit/>
          </a:bodyPr>
          <a:lstStyle/>
          <a:p>
            <a:r>
              <a:rPr lang="en-US" sz="2400" dirty="0"/>
              <a:t>Database</a:t>
            </a:r>
          </a:p>
        </p:txBody>
      </p:sp>
      <p:sp>
        <p:nvSpPr>
          <p:cNvPr id="12" name="TextBox 11">
            <a:extLst>
              <a:ext uri="{FF2B5EF4-FFF2-40B4-BE49-F238E27FC236}">
                <a16:creationId xmlns:a16="http://schemas.microsoft.com/office/drawing/2014/main" id="{F781842E-81BB-4900-9589-F788EECD4C59}"/>
              </a:ext>
            </a:extLst>
          </p:cNvPr>
          <p:cNvSpPr txBox="1"/>
          <p:nvPr/>
        </p:nvSpPr>
        <p:spPr>
          <a:xfrm>
            <a:off x="1210340" y="1738340"/>
            <a:ext cx="1894668" cy="830997"/>
          </a:xfrm>
          <a:prstGeom prst="rect">
            <a:avLst/>
          </a:prstGeom>
          <a:noFill/>
        </p:spPr>
        <p:txBody>
          <a:bodyPr wrap="square" rtlCol="0">
            <a:spAutoFit/>
          </a:bodyPr>
          <a:lstStyle/>
          <a:p>
            <a:r>
              <a:rPr lang="en-US" sz="2400" dirty="0"/>
              <a:t>Deductive Databases</a:t>
            </a:r>
          </a:p>
        </p:txBody>
      </p:sp>
      <p:sp>
        <p:nvSpPr>
          <p:cNvPr id="13" name="TextBox 12">
            <a:extLst>
              <a:ext uri="{FF2B5EF4-FFF2-40B4-BE49-F238E27FC236}">
                <a16:creationId xmlns:a16="http://schemas.microsoft.com/office/drawing/2014/main" id="{58DE28B2-FCA7-43C3-8B64-6F08939AF4AC}"/>
              </a:ext>
            </a:extLst>
          </p:cNvPr>
          <p:cNvSpPr txBox="1"/>
          <p:nvPr/>
        </p:nvSpPr>
        <p:spPr>
          <a:xfrm>
            <a:off x="6938653" y="620696"/>
            <a:ext cx="2603715" cy="830997"/>
          </a:xfrm>
          <a:prstGeom prst="rect">
            <a:avLst/>
          </a:prstGeom>
          <a:noFill/>
        </p:spPr>
        <p:txBody>
          <a:bodyPr wrap="square" rtlCol="0">
            <a:spAutoFit/>
          </a:bodyPr>
          <a:lstStyle/>
          <a:p>
            <a:r>
              <a:rPr lang="en-US" sz="2400" dirty="0"/>
              <a:t>Dynamic Programming</a:t>
            </a:r>
          </a:p>
        </p:txBody>
      </p:sp>
      <p:sp>
        <p:nvSpPr>
          <p:cNvPr id="14" name="TextBox 13">
            <a:extLst>
              <a:ext uri="{FF2B5EF4-FFF2-40B4-BE49-F238E27FC236}">
                <a16:creationId xmlns:a16="http://schemas.microsoft.com/office/drawing/2014/main" id="{289ADB38-179D-4E14-95D8-F79AA6E31CBF}"/>
              </a:ext>
            </a:extLst>
          </p:cNvPr>
          <p:cNvSpPr txBox="1"/>
          <p:nvPr/>
        </p:nvSpPr>
        <p:spPr>
          <a:xfrm>
            <a:off x="7490225" y="2212107"/>
            <a:ext cx="3227657" cy="461665"/>
          </a:xfrm>
          <a:prstGeom prst="rect">
            <a:avLst/>
          </a:prstGeom>
          <a:noFill/>
        </p:spPr>
        <p:txBody>
          <a:bodyPr wrap="square" rtlCol="0">
            <a:spAutoFit/>
          </a:bodyPr>
          <a:lstStyle/>
          <a:p>
            <a:r>
              <a:rPr lang="en-US" sz="2400" dirty="0"/>
              <a:t>Logic Programming</a:t>
            </a:r>
          </a:p>
        </p:txBody>
      </p:sp>
      <p:sp>
        <p:nvSpPr>
          <p:cNvPr id="15" name="TextBox 14">
            <a:extLst>
              <a:ext uri="{FF2B5EF4-FFF2-40B4-BE49-F238E27FC236}">
                <a16:creationId xmlns:a16="http://schemas.microsoft.com/office/drawing/2014/main" id="{1DFF77E2-C0E1-4FE4-83D4-DAE098020F87}"/>
              </a:ext>
            </a:extLst>
          </p:cNvPr>
          <p:cNvSpPr txBox="1"/>
          <p:nvPr/>
        </p:nvSpPr>
        <p:spPr>
          <a:xfrm>
            <a:off x="4761858" y="284912"/>
            <a:ext cx="1711271" cy="461665"/>
          </a:xfrm>
          <a:prstGeom prst="rect">
            <a:avLst/>
          </a:prstGeom>
          <a:noFill/>
        </p:spPr>
        <p:txBody>
          <a:bodyPr wrap="square" rtlCol="0">
            <a:spAutoFit/>
          </a:bodyPr>
          <a:lstStyle/>
          <a:p>
            <a:r>
              <a:rPr lang="en-US" sz="2400" dirty="0"/>
              <a:t>Search</a:t>
            </a:r>
          </a:p>
        </p:txBody>
      </p:sp>
      <p:sp>
        <p:nvSpPr>
          <p:cNvPr id="16" name="TextBox 15">
            <a:extLst>
              <a:ext uri="{FF2B5EF4-FFF2-40B4-BE49-F238E27FC236}">
                <a16:creationId xmlns:a16="http://schemas.microsoft.com/office/drawing/2014/main" id="{44950407-9A0F-458B-B90C-AF6F8E26B149}"/>
              </a:ext>
            </a:extLst>
          </p:cNvPr>
          <p:cNvSpPr txBox="1"/>
          <p:nvPr/>
        </p:nvSpPr>
        <p:spPr>
          <a:xfrm>
            <a:off x="3168112" y="3731587"/>
            <a:ext cx="4459058" cy="954107"/>
          </a:xfrm>
          <a:prstGeom prst="rect">
            <a:avLst/>
          </a:prstGeom>
          <a:noFill/>
        </p:spPr>
        <p:txBody>
          <a:bodyPr wrap="square" rtlCol="0">
            <a:spAutoFit/>
          </a:bodyPr>
          <a:lstStyle/>
          <a:p>
            <a:pPr algn="ctr"/>
            <a:r>
              <a:rPr lang="en-US" sz="2800" b="1" dirty="0"/>
              <a:t>R-</a:t>
            </a:r>
            <a:r>
              <a:rPr lang="en-US" sz="2800" b="1" dirty="0" err="1"/>
              <a:t>exprs</a:t>
            </a:r>
            <a:r>
              <a:rPr lang="en-US" sz="2800" b="1" dirty="0"/>
              <a:t> </a:t>
            </a:r>
          </a:p>
          <a:p>
            <a:pPr algn="ctr"/>
            <a:r>
              <a:rPr lang="en-US" sz="2800" dirty="0"/>
              <a:t>(Relational expressions)</a:t>
            </a:r>
          </a:p>
        </p:txBody>
      </p:sp>
      <p:sp>
        <p:nvSpPr>
          <p:cNvPr id="17" name="Arrow: Down 16">
            <a:extLst>
              <a:ext uri="{FF2B5EF4-FFF2-40B4-BE49-F238E27FC236}">
                <a16:creationId xmlns:a16="http://schemas.microsoft.com/office/drawing/2014/main" id="{CB589A7F-F4BE-4093-B9AE-4C71274B53FD}"/>
              </a:ext>
            </a:extLst>
          </p:cNvPr>
          <p:cNvSpPr/>
          <p:nvPr/>
        </p:nvSpPr>
        <p:spPr>
          <a:xfrm>
            <a:off x="4963335" y="2850117"/>
            <a:ext cx="592811" cy="96634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917E295A-84CD-4B58-A1FD-3E6DC5592372}"/>
              </a:ext>
            </a:extLst>
          </p:cNvPr>
          <p:cNvSpPr txBox="1"/>
          <p:nvPr/>
        </p:nvSpPr>
        <p:spPr>
          <a:xfrm>
            <a:off x="5451533" y="3018974"/>
            <a:ext cx="2138766" cy="461665"/>
          </a:xfrm>
          <a:prstGeom prst="rect">
            <a:avLst/>
          </a:prstGeom>
          <a:noFill/>
        </p:spPr>
        <p:txBody>
          <a:bodyPr wrap="square" rtlCol="0">
            <a:spAutoFit/>
          </a:bodyPr>
          <a:lstStyle/>
          <a:p>
            <a:r>
              <a:rPr lang="en-US" sz="2400"/>
              <a:t>Compile</a:t>
            </a:r>
          </a:p>
        </p:txBody>
      </p:sp>
      <p:sp>
        <p:nvSpPr>
          <p:cNvPr id="36" name="TextBox 35">
            <a:extLst>
              <a:ext uri="{FF2B5EF4-FFF2-40B4-BE49-F238E27FC236}">
                <a16:creationId xmlns:a16="http://schemas.microsoft.com/office/drawing/2014/main" id="{53A9B568-2037-401B-8E44-2AA4D23EF069}"/>
              </a:ext>
            </a:extLst>
          </p:cNvPr>
          <p:cNvSpPr txBox="1"/>
          <p:nvPr/>
        </p:nvSpPr>
        <p:spPr>
          <a:xfrm>
            <a:off x="570913" y="3539327"/>
            <a:ext cx="2101722" cy="461665"/>
          </a:xfrm>
          <a:prstGeom prst="rect">
            <a:avLst/>
          </a:prstGeom>
          <a:noFill/>
        </p:spPr>
        <p:txBody>
          <a:bodyPr wrap="square" rtlCol="0">
            <a:spAutoFit/>
          </a:bodyPr>
          <a:lstStyle/>
          <a:p>
            <a:r>
              <a:rPr lang="en-US" sz="2400"/>
              <a:t>Term Rewriting</a:t>
            </a:r>
          </a:p>
        </p:txBody>
      </p:sp>
      <p:sp>
        <p:nvSpPr>
          <p:cNvPr id="3" name="Arrow: Down 2">
            <a:extLst>
              <a:ext uri="{FF2B5EF4-FFF2-40B4-BE49-F238E27FC236}">
                <a16:creationId xmlns:a16="http://schemas.microsoft.com/office/drawing/2014/main" id="{0FC16D03-C330-45E3-9C6D-78A08781FCF6}"/>
              </a:ext>
            </a:extLst>
          </p:cNvPr>
          <p:cNvSpPr/>
          <p:nvPr/>
        </p:nvSpPr>
        <p:spPr>
          <a:xfrm>
            <a:off x="4942025" y="4634803"/>
            <a:ext cx="635430" cy="8739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EA60CABD-F7DD-4BBB-BDEC-2DF01A3B9DD9}"/>
              </a:ext>
            </a:extLst>
          </p:cNvPr>
          <p:cNvSpPr txBox="1"/>
          <p:nvPr/>
        </p:nvSpPr>
        <p:spPr>
          <a:xfrm>
            <a:off x="5677549" y="4639048"/>
            <a:ext cx="1403921" cy="461665"/>
          </a:xfrm>
          <a:prstGeom prst="rect">
            <a:avLst/>
          </a:prstGeom>
          <a:noFill/>
        </p:spPr>
        <p:txBody>
          <a:bodyPr wrap="square" rtlCol="0">
            <a:spAutoFit/>
          </a:bodyPr>
          <a:lstStyle/>
          <a:p>
            <a:r>
              <a:rPr lang="en-US" sz="2400"/>
              <a:t>+ Queries</a:t>
            </a:r>
          </a:p>
        </p:txBody>
      </p:sp>
      <p:sp>
        <p:nvSpPr>
          <p:cNvPr id="6" name="TextBox 5">
            <a:extLst>
              <a:ext uri="{FF2B5EF4-FFF2-40B4-BE49-F238E27FC236}">
                <a16:creationId xmlns:a16="http://schemas.microsoft.com/office/drawing/2014/main" id="{523B1351-6831-4BA2-8DAB-7DED83F5BBAD}"/>
              </a:ext>
            </a:extLst>
          </p:cNvPr>
          <p:cNvSpPr txBox="1"/>
          <p:nvPr/>
        </p:nvSpPr>
        <p:spPr>
          <a:xfrm>
            <a:off x="8143436" y="5691074"/>
            <a:ext cx="1224366" cy="461665"/>
          </a:xfrm>
          <a:prstGeom prst="rect">
            <a:avLst/>
          </a:prstGeom>
          <a:noFill/>
        </p:spPr>
        <p:txBody>
          <a:bodyPr wrap="square" rtlCol="0">
            <a:spAutoFit/>
          </a:bodyPr>
          <a:lstStyle/>
          <a:p>
            <a:r>
              <a:rPr lang="en-US" sz="2400"/>
              <a:t>Results</a:t>
            </a:r>
          </a:p>
        </p:txBody>
      </p:sp>
      <p:sp>
        <p:nvSpPr>
          <p:cNvPr id="7" name="Speech Bubble: Oval 6">
            <a:extLst>
              <a:ext uri="{FF2B5EF4-FFF2-40B4-BE49-F238E27FC236}">
                <a16:creationId xmlns:a16="http://schemas.microsoft.com/office/drawing/2014/main" id="{9E0D182E-57A0-4BF0-9ECE-384BFAC0CA0C}"/>
              </a:ext>
            </a:extLst>
          </p:cNvPr>
          <p:cNvSpPr/>
          <p:nvPr/>
        </p:nvSpPr>
        <p:spPr>
          <a:xfrm>
            <a:off x="8164355" y="3524865"/>
            <a:ext cx="3418359" cy="1889136"/>
          </a:xfrm>
          <a:prstGeom prst="wedgeEllipseCallout">
            <a:avLst>
              <a:gd name="adj1" fmla="val -32600"/>
              <a:gd name="adj2" fmla="val 6800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(Hopefully) Useful Representation for User</a:t>
            </a:r>
          </a:p>
        </p:txBody>
      </p:sp>
      <p:sp>
        <p:nvSpPr>
          <p:cNvPr id="9" name="TextBox 8">
            <a:extLst>
              <a:ext uri="{FF2B5EF4-FFF2-40B4-BE49-F238E27FC236}">
                <a16:creationId xmlns:a16="http://schemas.microsoft.com/office/drawing/2014/main" id="{B8BFB322-1479-499C-968F-345EC6A74D9E}"/>
              </a:ext>
            </a:extLst>
          </p:cNvPr>
          <p:cNvSpPr txBox="1"/>
          <p:nvPr/>
        </p:nvSpPr>
        <p:spPr>
          <a:xfrm>
            <a:off x="4251943" y="5625885"/>
            <a:ext cx="2458826" cy="461665"/>
          </a:xfrm>
          <a:prstGeom prst="rect">
            <a:avLst/>
          </a:prstGeom>
          <a:noFill/>
        </p:spPr>
        <p:txBody>
          <a:bodyPr wrap="square" rtlCol="0">
            <a:spAutoFit/>
          </a:bodyPr>
          <a:lstStyle/>
          <a:p>
            <a:r>
              <a:rPr lang="en-US" sz="2400"/>
              <a:t>R-</a:t>
            </a:r>
            <a:r>
              <a:rPr lang="en-US" sz="2400" err="1"/>
              <a:t>exprs</a:t>
            </a:r>
            <a:r>
              <a:rPr lang="en-US" sz="2400"/>
              <a:t> (+ Query)</a:t>
            </a:r>
          </a:p>
        </p:txBody>
      </p:sp>
      <p:sp>
        <p:nvSpPr>
          <p:cNvPr id="19" name="Arrow: Right 18">
            <a:extLst>
              <a:ext uri="{FF2B5EF4-FFF2-40B4-BE49-F238E27FC236}">
                <a16:creationId xmlns:a16="http://schemas.microsoft.com/office/drawing/2014/main" id="{14EFF8FE-6951-401B-BBF9-A3546E10C6CE}"/>
              </a:ext>
            </a:extLst>
          </p:cNvPr>
          <p:cNvSpPr/>
          <p:nvPr/>
        </p:nvSpPr>
        <p:spPr>
          <a:xfrm>
            <a:off x="6602281" y="5691075"/>
            <a:ext cx="1315536" cy="46166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8E185695-30AF-48CD-BBD5-6E94141996A8}"/>
              </a:ext>
            </a:extLst>
          </p:cNvPr>
          <p:cNvSpPr txBox="1"/>
          <p:nvPr/>
        </p:nvSpPr>
        <p:spPr>
          <a:xfrm>
            <a:off x="6804339" y="6052281"/>
            <a:ext cx="1012159" cy="461665"/>
          </a:xfrm>
          <a:prstGeom prst="rect">
            <a:avLst/>
          </a:prstGeom>
          <a:noFill/>
        </p:spPr>
        <p:txBody>
          <a:bodyPr wrap="square" rtlCol="0">
            <a:spAutoFit/>
          </a:bodyPr>
          <a:lstStyle/>
          <a:p>
            <a:r>
              <a:rPr lang="en-US" sz="2400"/>
              <a:t>Done</a:t>
            </a:r>
          </a:p>
        </p:txBody>
      </p:sp>
      <p:sp>
        <p:nvSpPr>
          <p:cNvPr id="22" name="Freeform: Shape 21">
            <a:extLst>
              <a:ext uri="{FF2B5EF4-FFF2-40B4-BE49-F238E27FC236}">
                <a16:creationId xmlns:a16="http://schemas.microsoft.com/office/drawing/2014/main" id="{D3F5813A-4EE4-4B99-A849-5B2A2C669B16}"/>
              </a:ext>
            </a:extLst>
          </p:cNvPr>
          <p:cNvSpPr/>
          <p:nvPr/>
        </p:nvSpPr>
        <p:spPr>
          <a:xfrm>
            <a:off x="883407" y="170481"/>
            <a:ext cx="9393865" cy="2636222"/>
          </a:xfrm>
          <a:custGeom>
            <a:avLst/>
            <a:gdLst>
              <a:gd name="connsiteX0" fmla="*/ 1363851 w 9393865"/>
              <a:gd name="connsiteY0" fmla="*/ 2588217 h 2636222"/>
              <a:gd name="connsiteX1" fmla="*/ 1363851 w 9393865"/>
              <a:gd name="connsiteY1" fmla="*/ 2588217 h 2636222"/>
              <a:gd name="connsiteX2" fmla="*/ 1627322 w 9393865"/>
              <a:gd name="connsiteY2" fmla="*/ 2557221 h 2636222"/>
              <a:gd name="connsiteX3" fmla="*/ 1720312 w 9393865"/>
              <a:gd name="connsiteY3" fmla="*/ 2541722 h 2636222"/>
              <a:gd name="connsiteX4" fmla="*/ 1952786 w 9393865"/>
              <a:gd name="connsiteY4" fmla="*/ 2510726 h 2636222"/>
              <a:gd name="connsiteX5" fmla="*/ 2216257 w 9393865"/>
              <a:gd name="connsiteY5" fmla="*/ 2448733 h 2636222"/>
              <a:gd name="connsiteX6" fmla="*/ 2278251 w 9393865"/>
              <a:gd name="connsiteY6" fmla="*/ 2433234 h 2636222"/>
              <a:gd name="connsiteX7" fmla="*/ 2340244 w 9393865"/>
              <a:gd name="connsiteY7" fmla="*/ 2417736 h 2636222"/>
              <a:gd name="connsiteX8" fmla="*/ 2386739 w 9393865"/>
              <a:gd name="connsiteY8" fmla="*/ 2386739 h 2636222"/>
              <a:gd name="connsiteX9" fmla="*/ 2417735 w 9393865"/>
              <a:gd name="connsiteY9" fmla="*/ 2309248 h 2636222"/>
              <a:gd name="connsiteX10" fmla="*/ 2479728 w 9393865"/>
              <a:gd name="connsiteY10" fmla="*/ 2014780 h 2636222"/>
              <a:gd name="connsiteX11" fmla="*/ 2541722 w 9393865"/>
              <a:gd name="connsiteY11" fmla="*/ 1797804 h 2636222"/>
              <a:gd name="connsiteX12" fmla="*/ 2588217 w 9393865"/>
              <a:gd name="connsiteY12" fmla="*/ 1580827 h 2636222"/>
              <a:gd name="connsiteX13" fmla="*/ 2619213 w 9393865"/>
              <a:gd name="connsiteY13" fmla="*/ 1503336 h 2636222"/>
              <a:gd name="connsiteX14" fmla="*/ 2681206 w 9393865"/>
              <a:gd name="connsiteY14" fmla="*/ 1301858 h 2636222"/>
              <a:gd name="connsiteX15" fmla="*/ 2805193 w 9393865"/>
              <a:gd name="connsiteY15" fmla="*/ 1069383 h 2636222"/>
              <a:gd name="connsiteX16" fmla="*/ 2836189 w 9393865"/>
              <a:gd name="connsiteY16" fmla="*/ 1053885 h 2636222"/>
              <a:gd name="connsiteX17" fmla="*/ 3022169 w 9393865"/>
              <a:gd name="connsiteY17" fmla="*/ 1007390 h 2636222"/>
              <a:gd name="connsiteX18" fmla="*/ 3099661 w 9393865"/>
              <a:gd name="connsiteY18" fmla="*/ 976394 h 2636222"/>
              <a:gd name="connsiteX19" fmla="*/ 3161654 w 9393865"/>
              <a:gd name="connsiteY19" fmla="*/ 945397 h 2636222"/>
              <a:gd name="connsiteX20" fmla="*/ 3192651 w 9393865"/>
              <a:gd name="connsiteY20" fmla="*/ 929899 h 2636222"/>
              <a:gd name="connsiteX21" fmla="*/ 3270142 w 9393865"/>
              <a:gd name="connsiteY21" fmla="*/ 898902 h 2636222"/>
              <a:gd name="connsiteX22" fmla="*/ 3332135 w 9393865"/>
              <a:gd name="connsiteY22" fmla="*/ 836909 h 2636222"/>
              <a:gd name="connsiteX23" fmla="*/ 3425125 w 9393865"/>
              <a:gd name="connsiteY23" fmla="*/ 759417 h 2636222"/>
              <a:gd name="connsiteX24" fmla="*/ 3456122 w 9393865"/>
              <a:gd name="connsiteY24" fmla="*/ 743919 h 2636222"/>
              <a:gd name="connsiteX25" fmla="*/ 3518115 w 9393865"/>
              <a:gd name="connsiteY25" fmla="*/ 728421 h 2636222"/>
              <a:gd name="connsiteX26" fmla="*/ 3626603 w 9393865"/>
              <a:gd name="connsiteY26" fmla="*/ 681926 h 2636222"/>
              <a:gd name="connsiteX27" fmla="*/ 3688596 w 9393865"/>
              <a:gd name="connsiteY27" fmla="*/ 650929 h 2636222"/>
              <a:gd name="connsiteX28" fmla="*/ 3781586 w 9393865"/>
              <a:gd name="connsiteY28" fmla="*/ 619933 h 2636222"/>
              <a:gd name="connsiteX29" fmla="*/ 3812583 w 9393865"/>
              <a:gd name="connsiteY29" fmla="*/ 604434 h 2636222"/>
              <a:gd name="connsiteX30" fmla="*/ 4463512 w 9393865"/>
              <a:gd name="connsiteY30" fmla="*/ 588936 h 2636222"/>
              <a:gd name="connsiteX31" fmla="*/ 5532895 w 9393865"/>
              <a:gd name="connsiteY31" fmla="*/ 588936 h 2636222"/>
              <a:gd name="connsiteX32" fmla="*/ 5610386 w 9393865"/>
              <a:gd name="connsiteY32" fmla="*/ 619933 h 2636222"/>
              <a:gd name="connsiteX33" fmla="*/ 5672379 w 9393865"/>
              <a:gd name="connsiteY33" fmla="*/ 635431 h 2636222"/>
              <a:gd name="connsiteX34" fmla="*/ 5780867 w 9393865"/>
              <a:gd name="connsiteY34" fmla="*/ 743919 h 2636222"/>
              <a:gd name="connsiteX35" fmla="*/ 5904854 w 9393865"/>
              <a:gd name="connsiteY35" fmla="*/ 867905 h 2636222"/>
              <a:gd name="connsiteX36" fmla="*/ 5982345 w 9393865"/>
              <a:gd name="connsiteY36" fmla="*/ 991892 h 2636222"/>
              <a:gd name="connsiteX37" fmla="*/ 6075335 w 9393865"/>
              <a:gd name="connsiteY37" fmla="*/ 1177872 h 2636222"/>
              <a:gd name="connsiteX38" fmla="*/ 6059837 w 9393865"/>
              <a:gd name="connsiteY38" fmla="*/ 1379350 h 2636222"/>
              <a:gd name="connsiteX39" fmla="*/ 6013342 w 9393865"/>
              <a:gd name="connsiteY39" fmla="*/ 1596326 h 2636222"/>
              <a:gd name="connsiteX40" fmla="*/ 6044339 w 9393865"/>
              <a:gd name="connsiteY40" fmla="*/ 1828800 h 2636222"/>
              <a:gd name="connsiteX41" fmla="*/ 6059837 w 9393865"/>
              <a:gd name="connsiteY41" fmla="*/ 1844299 h 2636222"/>
              <a:gd name="connsiteX42" fmla="*/ 6106332 w 9393865"/>
              <a:gd name="connsiteY42" fmla="*/ 1968285 h 2636222"/>
              <a:gd name="connsiteX43" fmla="*/ 6121830 w 9393865"/>
              <a:gd name="connsiteY43" fmla="*/ 2030278 h 2636222"/>
              <a:gd name="connsiteX44" fmla="*/ 6137328 w 9393865"/>
              <a:gd name="connsiteY44" fmla="*/ 2076773 h 2636222"/>
              <a:gd name="connsiteX45" fmla="*/ 6168325 w 9393865"/>
              <a:gd name="connsiteY45" fmla="*/ 2185261 h 2636222"/>
              <a:gd name="connsiteX46" fmla="*/ 6183823 w 9393865"/>
              <a:gd name="connsiteY46" fmla="*/ 2216258 h 2636222"/>
              <a:gd name="connsiteX47" fmla="*/ 6230318 w 9393865"/>
              <a:gd name="connsiteY47" fmla="*/ 2262753 h 2636222"/>
              <a:gd name="connsiteX48" fmla="*/ 6261315 w 9393865"/>
              <a:gd name="connsiteY48" fmla="*/ 2293750 h 2636222"/>
              <a:gd name="connsiteX49" fmla="*/ 6323308 w 9393865"/>
              <a:gd name="connsiteY49" fmla="*/ 2324746 h 2636222"/>
              <a:gd name="connsiteX50" fmla="*/ 6431796 w 9393865"/>
              <a:gd name="connsiteY50" fmla="*/ 2371241 h 2636222"/>
              <a:gd name="connsiteX51" fmla="*/ 6555783 w 9393865"/>
              <a:gd name="connsiteY51" fmla="*/ 2402238 h 2636222"/>
              <a:gd name="connsiteX52" fmla="*/ 6648773 w 9393865"/>
              <a:gd name="connsiteY52" fmla="*/ 2433234 h 2636222"/>
              <a:gd name="connsiteX53" fmla="*/ 6695267 w 9393865"/>
              <a:gd name="connsiteY53" fmla="*/ 2448733 h 2636222"/>
              <a:gd name="connsiteX54" fmla="*/ 6819254 w 9393865"/>
              <a:gd name="connsiteY54" fmla="*/ 2479729 h 2636222"/>
              <a:gd name="connsiteX55" fmla="*/ 7067227 w 9393865"/>
              <a:gd name="connsiteY55" fmla="*/ 2526224 h 2636222"/>
              <a:gd name="connsiteX56" fmla="*/ 7594169 w 9393865"/>
              <a:gd name="connsiteY56" fmla="*/ 2557221 h 2636222"/>
              <a:gd name="connsiteX57" fmla="*/ 8555064 w 9393865"/>
              <a:gd name="connsiteY57" fmla="*/ 2541722 h 2636222"/>
              <a:gd name="connsiteX58" fmla="*/ 9174996 w 9393865"/>
              <a:gd name="connsiteY58" fmla="*/ 2510726 h 2636222"/>
              <a:gd name="connsiteX59" fmla="*/ 9236989 w 9393865"/>
              <a:gd name="connsiteY59" fmla="*/ 2495227 h 2636222"/>
              <a:gd name="connsiteX60" fmla="*/ 9314481 w 9393865"/>
              <a:gd name="connsiteY60" fmla="*/ 2479729 h 2636222"/>
              <a:gd name="connsiteX61" fmla="*/ 9360976 w 9393865"/>
              <a:gd name="connsiteY61" fmla="*/ 2464231 h 2636222"/>
              <a:gd name="connsiteX62" fmla="*/ 9376474 w 9393865"/>
              <a:gd name="connsiteY62" fmla="*/ 2448733 h 2636222"/>
              <a:gd name="connsiteX63" fmla="*/ 9376474 w 9393865"/>
              <a:gd name="connsiteY63" fmla="*/ 2185261 h 2636222"/>
              <a:gd name="connsiteX64" fmla="*/ 9329979 w 9393865"/>
              <a:gd name="connsiteY64" fmla="*/ 1813302 h 2636222"/>
              <a:gd name="connsiteX65" fmla="*/ 9298983 w 9393865"/>
              <a:gd name="connsiteY65" fmla="*/ 1673817 h 2636222"/>
              <a:gd name="connsiteX66" fmla="*/ 9252488 w 9393865"/>
              <a:gd name="connsiteY66" fmla="*/ 1565329 h 2636222"/>
              <a:gd name="connsiteX67" fmla="*/ 9236989 w 9393865"/>
              <a:gd name="connsiteY67" fmla="*/ 1534333 h 2636222"/>
              <a:gd name="connsiteX68" fmla="*/ 9205993 w 9393865"/>
              <a:gd name="connsiteY68" fmla="*/ 1487838 h 2636222"/>
              <a:gd name="connsiteX69" fmla="*/ 9190495 w 9393865"/>
              <a:gd name="connsiteY69" fmla="*/ 1425844 h 2636222"/>
              <a:gd name="connsiteX70" fmla="*/ 9174996 w 9393865"/>
              <a:gd name="connsiteY70" fmla="*/ 1410346 h 2636222"/>
              <a:gd name="connsiteX71" fmla="*/ 9159498 w 9393865"/>
              <a:gd name="connsiteY71" fmla="*/ 1379350 h 2636222"/>
              <a:gd name="connsiteX72" fmla="*/ 9144000 w 9393865"/>
              <a:gd name="connsiteY72" fmla="*/ 1363851 h 2636222"/>
              <a:gd name="connsiteX73" fmla="*/ 9113003 w 9393865"/>
              <a:gd name="connsiteY73" fmla="*/ 1317356 h 2636222"/>
              <a:gd name="connsiteX74" fmla="*/ 9066508 w 9393865"/>
              <a:gd name="connsiteY74" fmla="*/ 1286360 h 2636222"/>
              <a:gd name="connsiteX75" fmla="*/ 8989017 w 9393865"/>
              <a:gd name="connsiteY75" fmla="*/ 1224366 h 2636222"/>
              <a:gd name="connsiteX76" fmla="*/ 8942522 w 9393865"/>
              <a:gd name="connsiteY76" fmla="*/ 1177872 h 2636222"/>
              <a:gd name="connsiteX77" fmla="*/ 8834034 w 9393865"/>
              <a:gd name="connsiteY77" fmla="*/ 1084882 h 2636222"/>
              <a:gd name="connsiteX78" fmla="*/ 8787539 w 9393865"/>
              <a:gd name="connsiteY78" fmla="*/ 1038387 h 2636222"/>
              <a:gd name="connsiteX79" fmla="*/ 8710047 w 9393865"/>
              <a:gd name="connsiteY79" fmla="*/ 976394 h 2636222"/>
              <a:gd name="connsiteX80" fmla="*/ 8663552 w 9393865"/>
              <a:gd name="connsiteY80" fmla="*/ 929899 h 2636222"/>
              <a:gd name="connsiteX81" fmla="*/ 8508569 w 9393865"/>
              <a:gd name="connsiteY81" fmla="*/ 805912 h 2636222"/>
              <a:gd name="connsiteX82" fmla="*/ 8415579 w 9393865"/>
              <a:gd name="connsiteY82" fmla="*/ 728421 h 2636222"/>
              <a:gd name="connsiteX83" fmla="*/ 8400081 w 9393865"/>
              <a:gd name="connsiteY83" fmla="*/ 712922 h 2636222"/>
              <a:gd name="connsiteX84" fmla="*/ 8369084 w 9393865"/>
              <a:gd name="connsiteY84" fmla="*/ 697424 h 2636222"/>
              <a:gd name="connsiteX85" fmla="*/ 8322589 w 9393865"/>
              <a:gd name="connsiteY85" fmla="*/ 666427 h 2636222"/>
              <a:gd name="connsiteX86" fmla="*/ 8276095 w 9393865"/>
              <a:gd name="connsiteY86" fmla="*/ 650929 h 2636222"/>
              <a:gd name="connsiteX87" fmla="*/ 8260596 w 9393865"/>
              <a:gd name="connsiteY87" fmla="*/ 635431 h 2636222"/>
              <a:gd name="connsiteX88" fmla="*/ 8136610 w 9393865"/>
              <a:gd name="connsiteY88" fmla="*/ 588936 h 2636222"/>
              <a:gd name="connsiteX89" fmla="*/ 8074617 w 9393865"/>
              <a:gd name="connsiteY89" fmla="*/ 557939 h 2636222"/>
              <a:gd name="connsiteX90" fmla="*/ 7888637 w 9393865"/>
              <a:gd name="connsiteY90" fmla="*/ 480448 h 2636222"/>
              <a:gd name="connsiteX91" fmla="*/ 7826644 w 9393865"/>
              <a:gd name="connsiteY91" fmla="*/ 449451 h 2636222"/>
              <a:gd name="connsiteX92" fmla="*/ 7749152 w 9393865"/>
              <a:gd name="connsiteY92" fmla="*/ 418455 h 2636222"/>
              <a:gd name="connsiteX93" fmla="*/ 7609667 w 9393865"/>
              <a:gd name="connsiteY93" fmla="*/ 387458 h 2636222"/>
              <a:gd name="connsiteX94" fmla="*/ 7547674 w 9393865"/>
              <a:gd name="connsiteY94" fmla="*/ 371960 h 2636222"/>
              <a:gd name="connsiteX95" fmla="*/ 7501179 w 9393865"/>
              <a:gd name="connsiteY95" fmla="*/ 356461 h 2636222"/>
              <a:gd name="connsiteX96" fmla="*/ 7392691 w 9393865"/>
              <a:gd name="connsiteY96" fmla="*/ 340963 h 2636222"/>
              <a:gd name="connsiteX97" fmla="*/ 7330698 w 9393865"/>
              <a:gd name="connsiteY97" fmla="*/ 325465 h 2636222"/>
              <a:gd name="connsiteX98" fmla="*/ 7129220 w 9393865"/>
              <a:gd name="connsiteY98" fmla="*/ 294468 h 2636222"/>
              <a:gd name="connsiteX99" fmla="*/ 6958739 w 9393865"/>
              <a:gd name="connsiteY99" fmla="*/ 247973 h 2636222"/>
              <a:gd name="connsiteX100" fmla="*/ 6865749 w 9393865"/>
              <a:gd name="connsiteY100" fmla="*/ 232475 h 2636222"/>
              <a:gd name="connsiteX101" fmla="*/ 6803756 w 9393865"/>
              <a:gd name="connsiteY101" fmla="*/ 216977 h 2636222"/>
              <a:gd name="connsiteX102" fmla="*/ 6710766 w 9393865"/>
              <a:gd name="connsiteY102" fmla="*/ 201478 h 2636222"/>
              <a:gd name="connsiteX103" fmla="*/ 6664271 w 9393865"/>
              <a:gd name="connsiteY103" fmla="*/ 185980 h 2636222"/>
              <a:gd name="connsiteX104" fmla="*/ 6493789 w 9393865"/>
              <a:gd name="connsiteY104" fmla="*/ 154983 h 2636222"/>
              <a:gd name="connsiteX105" fmla="*/ 6276813 w 9393865"/>
              <a:gd name="connsiteY105" fmla="*/ 108488 h 2636222"/>
              <a:gd name="connsiteX106" fmla="*/ 6137328 w 9393865"/>
              <a:gd name="connsiteY106" fmla="*/ 92990 h 2636222"/>
              <a:gd name="connsiteX107" fmla="*/ 6028840 w 9393865"/>
              <a:gd name="connsiteY107" fmla="*/ 77492 h 2636222"/>
              <a:gd name="connsiteX108" fmla="*/ 5858359 w 9393865"/>
              <a:gd name="connsiteY108" fmla="*/ 61994 h 2636222"/>
              <a:gd name="connsiteX109" fmla="*/ 5780867 w 9393865"/>
              <a:gd name="connsiteY109" fmla="*/ 46495 h 2636222"/>
              <a:gd name="connsiteX110" fmla="*/ 5253925 w 9393865"/>
              <a:gd name="connsiteY110" fmla="*/ 15499 h 2636222"/>
              <a:gd name="connsiteX111" fmla="*/ 5036949 w 9393865"/>
              <a:gd name="connsiteY111" fmla="*/ 0 h 2636222"/>
              <a:gd name="connsiteX112" fmla="*/ 3611105 w 9393865"/>
              <a:gd name="connsiteY112" fmla="*/ 15499 h 2636222"/>
              <a:gd name="connsiteX113" fmla="*/ 3239145 w 9393865"/>
              <a:gd name="connsiteY113" fmla="*/ 30997 h 2636222"/>
              <a:gd name="connsiteX114" fmla="*/ 3053166 w 9393865"/>
              <a:gd name="connsiteY114" fmla="*/ 46495 h 2636222"/>
              <a:gd name="connsiteX115" fmla="*/ 2293749 w 9393865"/>
              <a:gd name="connsiteY115" fmla="*/ 61994 h 2636222"/>
              <a:gd name="connsiteX116" fmla="*/ 1503335 w 9393865"/>
              <a:gd name="connsiteY116" fmla="*/ 92990 h 2636222"/>
              <a:gd name="connsiteX117" fmla="*/ 1224366 w 9393865"/>
              <a:gd name="connsiteY117" fmla="*/ 123987 h 2636222"/>
              <a:gd name="connsiteX118" fmla="*/ 1022888 w 9393865"/>
              <a:gd name="connsiteY118" fmla="*/ 139485 h 2636222"/>
              <a:gd name="connsiteX119" fmla="*/ 898901 w 9393865"/>
              <a:gd name="connsiteY119" fmla="*/ 154983 h 2636222"/>
              <a:gd name="connsiteX120" fmla="*/ 666427 w 9393865"/>
              <a:gd name="connsiteY120" fmla="*/ 170482 h 2636222"/>
              <a:gd name="connsiteX121" fmla="*/ 387457 w 9393865"/>
              <a:gd name="connsiteY121" fmla="*/ 201478 h 2636222"/>
              <a:gd name="connsiteX122" fmla="*/ 294467 w 9393865"/>
              <a:gd name="connsiteY122" fmla="*/ 216977 h 2636222"/>
              <a:gd name="connsiteX123" fmla="*/ 216976 w 9393865"/>
              <a:gd name="connsiteY123" fmla="*/ 247973 h 2636222"/>
              <a:gd name="connsiteX124" fmla="*/ 201478 w 9393865"/>
              <a:gd name="connsiteY124" fmla="*/ 278970 h 2636222"/>
              <a:gd name="connsiteX125" fmla="*/ 185979 w 9393865"/>
              <a:gd name="connsiteY125" fmla="*/ 294468 h 2636222"/>
              <a:gd name="connsiteX126" fmla="*/ 139484 w 9393865"/>
              <a:gd name="connsiteY126" fmla="*/ 402956 h 2636222"/>
              <a:gd name="connsiteX127" fmla="*/ 108488 w 9393865"/>
              <a:gd name="connsiteY127" fmla="*/ 433953 h 2636222"/>
              <a:gd name="connsiteX128" fmla="*/ 92989 w 9393865"/>
              <a:gd name="connsiteY128" fmla="*/ 480448 h 2636222"/>
              <a:gd name="connsiteX129" fmla="*/ 46495 w 9393865"/>
              <a:gd name="connsiteY129" fmla="*/ 604434 h 2636222"/>
              <a:gd name="connsiteX130" fmla="*/ 0 w 9393865"/>
              <a:gd name="connsiteY130" fmla="*/ 976394 h 2636222"/>
              <a:gd name="connsiteX131" fmla="*/ 15498 w 9393865"/>
              <a:gd name="connsiteY131" fmla="*/ 1317356 h 2636222"/>
              <a:gd name="connsiteX132" fmla="*/ 46495 w 9393865"/>
              <a:gd name="connsiteY132" fmla="*/ 1456841 h 2636222"/>
              <a:gd name="connsiteX133" fmla="*/ 77491 w 9393865"/>
              <a:gd name="connsiteY133" fmla="*/ 1689316 h 2636222"/>
              <a:gd name="connsiteX134" fmla="*/ 92989 w 9393865"/>
              <a:gd name="connsiteY134" fmla="*/ 1720312 h 2636222"/>
              <a:gd name="connsiteX135" fmla="*/ 123986 w 9393865"/>
              <a:gd name="connsiteY135" fmla="*/ 1844299 h 2636222"/>
              <a:gd name="connsiteX136" fmla="*/ 154983 w 9393865"/>
              <a:gd name="connsiteY136" fmla="*/ 2030278 h 2636222"/>
              <a:gd name="connsiteX137" fmla="*/ 185979 w 9393865"/>
              <a:gd name="connsiteY137" fmla="*/ 2154265 h 2636222"/>
              <a:gd name="connsiteX138" fmla="*/ 201478 w 9393865"/>
              <a:gd name="connsiteY138" fmla="*/ 2231756 h 2636222"/>
              <a:gd name="connsiteX139" fmla="*/ 216976 w 9393865"/>
              <a:gd name="connsiteY139" fmla="*/ 2293750 h 2636222"/>
              <a:gd name="connsiteX140" fmla="*/ 247973 w 9393865"/>
              <a:gd name="connsiteY140" fmla="*/ 2324746 h 2636222"/>
              <a:gd name="connsiteX141" fmla="*/ 278969 w 9393865"/>
              <a:gd name="connsiteY141" fmla="*/ 2386739 h 2636222"/>
              <a:gd name="connsiteX142" fmla="*/ 340962 w 9393865"/>
              <a:gd name="connsiteY142" fmla="*/ 2417736 h 2636222"/>
              <a:gd name="connsiteX143" fmla="*/ 356461 w 9393865"/>
              <a:gd name="connsiteY143" fmla="*/ 2433234 h 2636222"/>
              <a:gd name="connsiteX144" fmla="*/ 387457 w 9393865"/>
              <a:gd name="connsiteY144" fmla="*/ 2448733 h 2636222"/>
              <a:gd name="connsiteX145" fmla="*/ 480447 w 9393865"/>
              <a:gd name="connsiteY145" fmla="*/ 2557221 h 2636222"/>
              <a:gd name="connsiteX146" fmla="*/ 511444 w 9393865"/>
              <a:gd name="connsiteY146" fmla="*/ 2588217 h 2636222"/>
              <a:gd name="connsiteX147" fmla="*/ 805912 w 9393865"/>
              <a:gd name="connsiteY147" fmla="*/ 2634712 h 2636222"/>
              <a:gd name="connsiteX148" fmla="*/ 1193369 w 9393865"/>
              <a:gd name="connsiteY148" fmla="*/ 2634712 h 2636222"/>
              <a:gd name="connsiteX149" fmla="*/ 1363851 w 9393865"/>
              <a:gd name="connsiteY149" fmla="*/ 2588217 h 26362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Lst>
            <a:rect l="l" t="t" r="r" b="b"/>
            <a:pathLst>
              <a:path w="9393865" h="2636222">
                <a:moveTo>
                  <a:pt x="1363851" y="2588217"/>
                </a:moveTo>
                <a:lnTo>
                  <a:pt x="1363851" y="2588217"/>
                </a:lnTo>
                <a:cubicBezTo>
                  <a:pt x="1712274" y="2538443"/>
                  <a:pt x="1168027" y="2614634"/>
                  <a:pt x="1627322" y="2557221"/>
                </a:cubicBezTo>
                <a:cubicBezTo>
                  <a:pt x="1658504" y="2553323"/>
                  <a:pt x="1689163" y="2545875"/>
                  <a:pt x="1720312" y="2541722"/>
                </a:cubicBezTo>
                <a:cubicBezTo>
                  <a:pt x="1811168" y="2529608"/>
                  <a:pt x="1867296" y="2529311"/>
                  <a:pt x="1952786" y="2510726"/>
                </a:cubicBezTo>
                <a:cubicBezTo>
                  <a:pt x="2040949" y="2491560"/>
                  <a:pt x="2128488" y="2469630"/>
                  <a:pt x="2216257" y="2448733"/>
                </a:cubicBezTo>
                <a:cubicBezTo>
                  <a:pt x="2236978" y="2443799"/>
                  <a:pt x="2257586" y="2438400"/>
                  <a:pt x="2278251" y="2433234"/>
                </a:cubicBezTo>
                <a:lnTo>
                  <a:pt x="2340244" y="2417736"/>
                </a:lnTo>
                <a:cubicBezTo>
                  <a:pt x="2355742" y="2407404"/>
                  <a:pt x="2375912" y="2401896"/>
                  <a:pt x="2386739" y="2386739"/>
                </a:cubicBezTo>
                <a:cubicBezTo>
                  <a:pt x="2402909" y="2364101"/>
                  <a:pt x="2410092" y="2335998"/>
                  <a:pt x="2417735" y="2309248"/>
                </a:cubicBezTo>
                <a:cubicBezTo>
                  <a:pt x="2448254" y="2202430"/>
                  <a:pt x="2452561" y="2123446"/>
                  <a:pt x="2479728" y="2014780"/>
                </a:cubicBezTo>
                <a:cubicBezTo>
                  <a:pt x="2497971" y="1941806"/>
                  <a:pt x="2523478" y="1870778"/>
                  <a:pt x="2541722" y="1797804"/>
                </a:cubicBezTo>
                <a:cubicBezTo>
                  <a:pt x="2559662" y="1726045"/>
                  <a:pt x="2569393" y="1652359"/>
                  <a:pt x="2588217" y="1580827"/>
                </a:cubicBezTo>
                <a:cubicBezTo>
                  <a:pt x="2595297" y="1553923"/>
                  <a:pt x="2610415" y="1529728"/>
                  <a:pt x="2619213" y="1503336"/>
                </a:cubicBezTo>
                <a:cubicBezTo>
                  <a:pt x="2667274" y="1359153"/>
                  <a:pt x="2580405" y="1541261"/>
                  <a:pt x="2681206" y="1301858"/>
                </a:cubicBezTo>
                <a:cubicBezTo>
                  <a:pt x="2685100" y="1292609"/>
                  <a:pt x="2774391" y="1106345"/>
                  <a:pt x="2805193" y="1069383"/>
                </a:cubicBezTo>
                <a:cubicBezTo>
                  <a:pt x="2812588" y="1060509"/>
                  <a:pt x="2825082" y="1057058"/>
                  <a:pt x="2836189" y="1053885"/>
                </a:cubicBezTo>
                <a:cubicBezTo>
                  <a:pt x="2897632" y="1036330"/>
                  <a:pt x="2962838" y="1031122"/>
                  <a:pt x="3022169" y="1007390"/>
                </a:cubicBezTo>
                <a:cubicBezTo>
                  <a:pt x="3048000" y="997058"/>
                  <a:pt x="3074238" y="987693"/>
                  <a:pt x="3099661" y="976394"/>
                </a:cubicBezTo>
                <a:cubicBezTo>
                  <a:pt x="3120773" y="967011"/>
                  <a:pt x="3140990" y="955729"/>
                  <a:pt x="3161654" y="945397"/>
                </a:cubicBezTo>
                <a:cubicBezTo>
                  <a:pt x="3171986" y="940231"/>
                  <a:pt x="3181692" y="933552"/>
                  <a:pt x="3192651" y="929899"/>
                </a:cubicBezTo>
                <a:cubicBezTo>
                  <a:pt x="3250104" y="910747"/>
                  <a:pt x="3224533" y="921706"/>
                  <a:pt x="3270142" y="898902"/>
                </a:cubicBezTo>
                <a:lnTo>
                  <a:pt x="3332135" y="836909"/>
                </a:lnTo>
                <a:cubicBezTo>
                  <a:pt x="3370976" y="798068"/>
                  <a:pt x="3369864" y="796257"/>
                  <a:pt x="3425125" y="759417"/>
                </a:cubicBezTo>
                <a:cubicBezTo>
                  <a:pt x="3434737" y="753009"/>
                  <a:pt x="3445163" y="747572"/>
                  <a:pt x="3456122" y="743919"/>
                </a:cubicBezTo>
                <a:cubicBezTo>
                  <a:pt x="3476329" y="737183"/>
                  <a:pt x="3497451" y="733587"/>
                  <a:pt x="3518115" y="728421"/>
                </a:cubicBezTo>
                <a:cubicBezTo>
                  <a:pt x="3723720" y="625617"/>
                  <a:pt x="3466973" y="750339"/>
                  <a:pt x="3626603" y="681926"/>
                </a:cubicBezTo>
                <a:cubicBezTo>
                  <a:pt x="3647838" y="672825"/>
                  <a:pt x="3666678" y="658235"/>
                  <a:pt x="3688596" y="650929"/>
                </a:cubicBezTo>
                <a:cubicBezTo>
                  <a:pt x="3719593" y="640597"/>
                  <a:pt x="3752362" y="634545"/>
                  <a:pt x="3781586" y="619933"/>
                </a:cubicBezTo>
                <a:cubicBezTo>
                  <a:pt x="3791918" y="614767"/>
                  <a:pt x="3801043" y="604959"/>
                  <a:pt x="3812583" y="604434"/>
                </a:cubicBezTo>
                <a:cubicBezTo>
                  <a:pt x="4029397" y="594579"/>
                  <a:pt x="4246536" y="594102"/>
                  <a:pt x="4463512" y="588936"/>
                </a:cubicBezTo>
                <a:cubicBezTo>
                  <a:pt x="4981705" y="553198"/>
                  <a:pt x="4952653" y="537358"/>
                  <a:pt x="5532895" y="588936"/>
                </a:cubicBezTo>
                <a:cubicBezTo>
                  <a:pt x="5560606" y="591399"/>
                  <a:pt x="5583993" y="611135"/>
                  <a:pt x="5610386" y="619933"/>
                </a:cubicBezTo>
                <a:cubicBezTo>
                  <a:pt x="5630593" y="626669"/>
                  <a:pt x="5651715" y="630265"/>
                  <a:pt x="5672379" y="635431"/>
                </a:cubicBezTo>
                <a:lnTo>
                  <a:pt x="5780867" y="743919"/>
                </a:lnTo>
                <a:cubicBezTo>
                  <a:pt x="5822196" y="785248"/>
                  <a:pt x="5872433" y="819274"/>
                  <a:pt x="5904854" y="867905"/>
                </a:cubicBezTo>
                <a:cubicBezTo>
                  <a:pt x="5929447" y="904794"/>
                  <a:pt x="5963647" y="954496"/>
                  <a:pt x="5982345" y="991892"/>
                </a:cubicBezTo>
                <a:cubicBezTo>
                  <a:pt x="6099060" y="1225324"/>
                  <a:pt x="5963920" y="992179"/>
                  <a:pt x="6075335" y="1177872"/>
                </a:cubicBezTo>
                <a:cubicBezTo>
                  <a:pt x="6070169" y="1245031"/>
                  <a:pt x="6068549" y="1312558"/>
                  <a:pt x="6059837" y="1379350"/>
                </a:cubicBezTo>
                <a:cubicBezTo>
                  <a:pt x="6050245" y="1452888"/>
                  <a:pt x="6031275" y="1524595"/>
                  <a:pt x="6013342" y="1596326"/>
                </a:cubicBezTo>
                <a:cubicBezTo>
                  <a:pt x="6017001" y="1632918"/>
                  <a:pt x="6025994" y="1773765"/>
                  <a:pt x="6044339" y="1828800"/>
                </a:cubicBezTo>
                <a:cubicBezTo>
                  <a:pt x="6046649" y="1835731"/>
                  <a:pt x="6054671" y="1839133"/>
                  <a:pt x="6059837" y="1844299"/>
                </a:cubicBezTo>
                <a:cubicBezTo>
                  <a:pt x="6099618" y="2003425"/>
                  <a:pt x="6045548" y="1806196"/>
                  <a:pt x="6106332" y="1968285"/>
                </a:cubicBezTo>
                <a:cubicBezTo>
                  <a:pt x="6113811" y="1988229"/>
                  <a:pt x="6115978" y="2009797"/>
                  <a:pt x="6121830" y="2030278"/>
                </a:cubicBezTo>
                <a:cubicBezTo>
                  <a:pt x="6126318" y="2045986"/>
                  <a:pt x="6132840" y="2061065"/>
                  <a:pt x="6137328" y="2076773"/>
                </a:cubicBezTo>
                <a:cubicBezTo>
                  <a:pt x="6152022" y="2128202"/>
                  <a:pt x="6149748" y="2138816"/>
                  <a:pt x="6168325" y="2185261"/>
                </a:cubicBezTo>
                <a:cubicBezTo>
                  <a:pt x="6172615" y="2195987"/>
                  <a:pt x="6176607" y="2207238"/>
                  <a:pt x="6183823" y="2216258"/>
                </a:cubicBezTo>
                <a:cubicBezTo>
                  <a:pt x="6197515" y="2233373"/>
                  <a:pt x="6214820" y="2247255"/>
                  <a:pt x="6230318" y="2262753"/>
                </a:cubicBezTo>
                <a:cubicBezTo>
                  <a:pt x="6240650" y="2273085"/>
                  <a:pt x="6248245" y="2287215"/>
                  <a:pt x="6261315" y="2293750"/>
                </a:cubicBezTo>
                <a:lnTo>
                  <a:pt x="6323308" y="2324746"/>
                </a:lnTo>
                <a:cubicBezTo>
                  <a:pt x="6374118" y="2350151"/>
                  <a:pt x="6381623" y="2357557"/>
                  <a:pt x="6431796" y="2371241"/>
                </a:cubicBezTo>
                <a:cubicBezTo>
                  <a:pt x="6472896" y="2382450"/>
                  <a:pt x="6515368" y="2388767"/>
                  <a:pt x="6555783" y="2402238"/>
                </a:cubicBezTo>
                <a:lnTo>
                  <a:pt x="6648773" y="2433234"/>
                </a:lnTo>
                <a:cubicBezTo>
                  <a:pt x="6664271" y="2438400"/>
                  <a:pt x="6679418" y="2444771"/>
                  <a:pt x="6695267" y="2448733"/>
                </a:cubicBezTo>
                <a:lnTo>
                  <a:pt x="6819254" y="2479729"/>
                </a:lnTo>
                <a:cubicBezTo>
                  <a:pt x="6903244" y="2500726"/>
                  <a:pt x="6975235" y="2520475"/>
                  <a:pt x="7067227" y="2526224"/>
                </a:cubicBezTo>
                <a:lnTo>
                  <a:pt x="7594169" y="2557221"/>
                </a:lnTo>
                <a:lnTo>
                  <a:pt x="8555064" y="2541722"/>
                </a:lnTo>
                <a:cubicBezTo>
                  <a:pt x="8969667" y="2532610"/>
                  <a:pt x="8890197" y="2536616"/>
                  <a:pt x="9174996" y="2510726"/>
                </a:cubicBezTo>
                <a:cubicBezTo>
                  <a:pt x="9195660" y="2505560"/>
                  <a:pt x="9216196" y="2499848"/>
                  <a:pt x="9236989" y="2495227"/>
                </a:cubicBezTo>
                <a:cubicBezTo>
                  <a:pt x="9262704" y="2489513"/>
                  <a:pt x="9288925" y="2486118"/>
                  <a:pt x="9314481" y="2479729"/>
                </a:cubicBezTo>
                <a:cubicBezTo>
                  <a:pt x="9330330" y="2475767"/>
                  <a:pt x="9345478" y="2469397"/>
                  <a:pt x="9360976" y="2464231"/>
                </a:cubicBezTo>
                <a:cubicBezTo>
                  <a:pt x="9366142" y="2459065"/>
                  <a:pt x="9373761" y="2455516"/>
                  <a:pt x="9376474" y="2448733"/>
                </a:cubicBezTo>
                <a:cubicBezTo>
                  <a:pt x="9411141" y="2362067"/>
                  <a:pt x="9384656" y="2279355"/>
                  <a:pt x="9376474" y="2185261"/>
                </a:cubicBezTo>
                <a:cubicBezTo>
                  <a:pt x="9365651" y="2060803"/>
                  <a:pt x="9352339" y="1936278"/>
                  <a:pt x="9329979" y="1813302"/>
                </a:cubicBezTo>
                <a:cubicBezTo>
                  <a:pt x="9326185" y="1792433"/>
                  <a:pt x="9308028" y="1698691"/>
                  <a:pt x="9298983" y="1673817"/>
                </a:cubicBezTo>
                <a:cubicBezTo>
                  <a:pt x="9285538" y="1636842"/>
                  <a:pt x="9268467" y="1601282"/>
                  <a:pt x="9252488" y="1565329"/>
                </a:cubicBezTo>
                <a:cubicBezTo>
                  <a:pt x="9247796" y="1554773"/>
                  <a:pt x="9242932" y="1544238"/>
                  <a:pt x="9236989" y="1534333"/>
                </a:cubicBezTo>
                <a:cubicBezTo>
                  <a:pt x="9227406" y="1518361"/>
                  <a:pt x="9216325" y="1503336"/>
                  <a:pt x="9205993" y="1487838"/>
                </a:cubicBezTo>
                <a:cubicBezTo>
                  <a:pt x="9200827" y="1467173"/>
                  <a:pt x="9198406" y="1445621"/>
                  <a:pt x="9190495" y="1425844"/>
                </a:cubicBezTo>
                <a:cubicBezTo>
                  <a:pt x="9187782" y="1419060"/>
                  <a:pt x="9179049" y="1416425"/>
                  <a:pt x="9174996" y="1410346"/>
                </a:cubicBezTo>
                <a:cubicBezTo>
                  <a:pt x="9168588" y="1400735"/>
                  <a:pt x="9165906" y="1388962"/>
                  <a:pt x="9159498" y="1379350"/>
                </a:cubicBezTo>
                <a:cubicBezTo>
                  <a:pt x="9155445" y="1373271"/>
                  <a:pt x="9148384" y="1369696"/>
                  <a:pt x="9144000" y="1363851"/>
                </a:cubicBezTo>
                <a:cubicBezTo>
                  <a:pt x="9132824" y="1348950"/>
                  <a:pt x="9126174" y="1330527"/>
                  <a:pt x="9113003" y="1317356"/>
                </a:cubicBezTo>
                <a:cubicBezTo>
                  <a:pt x="9099832" y="1304185"/>
                  <a:pt x="9081409" y="1297536"/>
                  <a:pt x="9066508" y="1286360"/>
                </a:cubicBezTo>
                <a:cubicBezTo>
                  <a:pt x="9040045" y="1266512"/>
                  <a:pt x="9013912" y="1246149"/>
                  <a:pt x="8989017" y="1224366"/>
                </a:cubicBezTo>
                <a:cubicBezTo>
                  <a:pt x="8972522" y="1209933"/>
                  <a:pt x="8959163" y="1192136"/>
                  <a:pt x="8942522" y="1177872"/>
                </a:cubicBezTo>
                <a:cubicBezTo>
                  <a:pt x="8906359" y="1146875"/>
                  <a:pt x="8869436" y="1116744"/>
                  <a:pt x="8834034" y="1084882"/>
                </a:cubicBezTo>
                <a:cubicBezTo>
                  <a:pt x="8817743" y="1070220"/>
                  <a:pt x="8804034" y="1052820"/>
                  <a:pt x="8787539" y="1038387"/>
                </a:cubicBezTo>
                <a:cubicBezTo>
                  <a:pt x="8762644" y="1016604"/>
                  <a:pt x="8734942" y="998177"/>
                  <a:pt x="8710047" y="976394"/>
                </a:cubicBezTo>
                <a:cubicBezTo>
                  <a:pt x="8693552" y="961961"/>
                  <a:pt x="8680284" y="944057"/>
                  <a:pt x="8663552" y="929899"/>
                </a:cubicBezTo>
                <a:cubicBezTo>
                  <a:pt x="8613048" y="887164"/>
                  <a:pt x="8555350" y="852693"/>
                  <a:pt x="8508569" y="805912"/>
                </a:cubicBezTo>
                <a:cubicBezTo>
                  <a:pt x="8423507" y="720850"/>
                  <a:pt x="8501893" y="793157"/>
                  <a:pt x="8415579" y="728421"/>
                </a:cubicBezTo>
                <a:cubicBezTo>
                  <a:pt x="8409734" y="724037"/>
                  <a:pt x="8406160" y="716975"/>
                  <a:pt x="8400081" y="712922"/>
                </a:cubicBezTo>
                <a:cubicBezTo>
                  <a:pt x="8390469" y="706514"/>
                  <a:pt x="8378990" y="703367"/>
                  <a:pt x="8369084" y="697424"/>
                </a:cubicBezTo>
                <a:cubicBezTo>
                  <a:pt x="8353112" y="687841"/>
                  <a:pt x="8339249" y="674757"/>
                  <a:pt x="8322589" y="666427"/>
                </a:cubicBezTo>
                <a:cubicBezTo>
                  <a:pt x="8307977" y="659121"/>
                  <a:pt x="8291593" y="656095"/>
                  <a:pt x="8276095" y="650929"/>
                </a:cubicBezTo>
                <a:cubicBezTo>
                  <a:pt x="8270929" y="645763"/>
                  <a:pt x="8266675" y="639484"/>
                  <a:pt x="8260596" y="635431"/>
                </a:cubicBezTo>
                <a:cubicBezTo>
                  <a:pt x="8230485" y="615357"/>
                  <a:pt x="8155396" y="595198"/>
                  <a:pt x="8136610" y="588936"/>
                </a:cubicBezTo>
                <a:cubicBezTo>
                  <a:pt x="8104782" y="557108"/>
                  <a:pt x="8138727" y="586433"/>
                  <a:pt x="8074617" y="557939"/>
                </a:cubicBezTo>
                <a:cubicBezTo>
                  <a:pt x="7891308" y="476467"/>
                  <a:pt x="8072105" y="541603"/>
                  <a:pt x="7888637" y="480448"/>
                </a:cubicBezTo>
                <a:cubicBezTo>
                  <a:pt x="7859995" y="451806"/>
                  <a:pt x="7883630" y="470821"/>
                  <a:pt x="7826644" y="449451"/>
                </a:cubicBezTo>
                <a:cubicBezTo>
                  <a:pt x="7800595" y="439683"/>
                  <a:pt x="7775545" y="427253"/>
                  <a:pt x="7749152" y="418455"/>
                </a:cubicBezTo>
                <a:cubicBezTo>
                  <a:pt x="7711343" y="405852"/>
                  <a:pt x="7646533" y="395650"/>
                  <a:pt x="7609667" y="387458"/>
                </a:cubicBezTo>
                <a:cubicBezTo>
                  <a:pt x="7588874" y="382837"/>
                  <a:pt x="7568155" y="377812"/>
                  <a:pt x="7547674" y="371960"/>
                </a:cubicBezTo>
                <a:cubicBezTo>
                  <a:pt x="7531966" y="367472"/>
                  <a:pt x="7517198" y="359665"/>
                  <a:pt x="7501179" y="356461"/>
                </a:cubicBezTo>
                <a:cubicBezTo>
                  <a:pt x="7465359" y="349297"/>
                  <a:pt x="7428632" y="347498"/>
                  <a:pt x="7392691" y="340963"/>
                </a:cubicBezTo>
                <a:cubicBezTo>
                  <a:pt x="7371734" y="337153"/>
                  <a:pt x="7351585" y="329642"/>
                  <a:pt x="7330698" y="325465"/>
                </a:cubicBezTo>
                <a:cubicBezTo>
                  <a:pt x="7276921" y="314710"/>
                  <a:pt x="7181345" y="301914"/>
                  <a:pt x="7129220" y="294468"/>
                </a:cubicBezTo>
                <a:cubicBezTo>
                  <a:pt x="7077368" y="242616"/>
                  <a:pt x="7114399" y="273916"/>
                  <a:pt x="6958739" y="247973"/>
                </a:cubicBezTo>
                <a:cubicBezTo>
                  <a:pt x="6927742" y="242807"/>
                  <a:pt x="6896563" y="238638"/>
                  <a:pt x="6865749" y="232475"/>
                </a:cubicBezTo>
                <a:cubicBezTo>
                  <a:pt x="6844862" y="228298"/>
                  <a:pt x="6824643" y="221154"/>
                  <a:pt x="6803756" y="216977"/>
                </a:cubicBezTo>
                <a:cubicBezTo>
                  <a:pt x="6772942" y="210814"/>
                  <a:pt x="6741442" y="208295"/>
                  <a:pt x="6710766" y="201478"/>
                </a:cubicBezTo>
                <a:cubicBezTo>
                  <a:pt x="6694818" y="197934"/>
                  <a:pt x="6680120" y="189942"/>
                  <a:pt x="6664271" y="185980"/>
                </a:cubicBezTo>
                <a:cubicBezTo>
                  <a:pt x="6620958" y="175152"/>
                  <a:pt x="6535231" y="161890"/>
                  <a:pt x="6493789" y="154983"/>
                </a:cubicBezTo>
                <a:cubicBezTo>
                  <a:pt x="6411762" y="113970"/>
                  <a:pt x="6445989" y="127285"/>
                  <a:pt x="6276813" y="108488"/>
                </a:cubicBezTo>
                <a:lnTo>
                  <a:pt x="6137328" y="92990"/>
                </a:lnTo>
                <a:cubicBezTo>
                  <a:pt x="6101080" y="88459"/>
                  <a:pt x="6065146" y="81526"/>
                  <a:pt x="6028840" y="77492"/>
                </a:cubicBezTo>
                <a:cubicBezTo>
                  <a:pt x="5972128" y="71191"/>
                  <a:pt x="5915186" y="67160"/>
                  <a:pt x="5858359" y="61994"/>
                </a:cubicBezTo>
                <a:cubicBezTo>
                  <a:pt x="5832528" y="56828"/>
                  <a:pt x="5807029" y="49573"/>
                  <a:pt x="5780867" y="46495"/>
                </a:cubicBezTo>
                <a:cubicBezTo>
                  <a:pt x="5611094" y="26521"/>
                  <a:pt x="5420035" y="24727"/>
                  <a:pt x="5253925" y="15499"/>
                </a:cubicBezTo>
                <a:cubicBezTo>
                  <a:pt x="5181527" y="11477"/>
                  <a:pt x="5109274" y="5166"/>
                  <a:pt x="5036949" y="0"/>
                </a:cubicBezTo>
                <a:lnTo>
                  <a:pt x="3611105" y="15499"/>
                </a:lnTo>
                <a:cubicBezTo>
                  <a:pt x="3487029" y="17638"/>
                  <a:pt x="3363048" y="24114"/>
                  <a:pt x="3239145" y="30997"/>
                </a:cubicBezTo>
                <a:cubicBezTo>
                  <a:pt x="3177033" y="34448"/>
                  <a:pt x="3115340" y="44456"/>
                  <a:pt x="3053166" y="46495"/>
                </a:cubicBezTo>
                <a:cubicBezTo>
                  <a:pt x="2800110" y="54792"/>
                  <a:pt x="2546862" y="55666"/>
                  <a:pt x="2293749" y="61994"/>
                </a:cubicBezTo>
                <a:cubicBezTo>
                  <a:pt x="1879393" y="72353"/>
                  <a:pt x="1863906" y="74962"/>
                  <a:pt x="1503335" y="92990"/>
                </a:cubicBezTo>
                <a:cubicBezTo>
                  <a:pt x="1410345" y="103322"/>
                  <a:pt x="1317652" y="116811"/>
                  <a:pt x="1224366" y="123987"/>
                </a:cubicBezTo>
                <a:lnTo>
                  <a:pt x="1022888" y="139485"/>
                </a:lnTo>
                <a:cubicBezTo>
                  <a:pt x="981425" y="143434"/>
                  <a:pt x="940395" y="151375"/>
                  <a:pt x="898901" y="154983"/>
                </a:cubicBezTo>
                <a:cubicBezTo>
                  <a:pt x="821530" y="161711"/>
                  <a:pt x="743918" y="165316"/>
                  <a:pt x="666427" y="170482"/>
                </a:cubicBezTo>
                <a:cubicBezTo>
                  <a:pt x="360958" y="214120"/>
                  <a:pt x="813777" y="151322"/>
                  <a:pt x="387457" y="201478"/>
                </a:cubicBezTo>
                <a:cubicBezTo>
                  <a:pt x="356248" y="205150"/>
                  <a:pt x="325464" y="211811"/>
                  <a:pt x="294467" y="216977"/>
                </a:cubicBezTo>
                <a:cubicBezTo>
                  <a:pt x="268637" y="227309"/>
                  <a:pt x="240124" y="232541"/>
                  <a:pt x="216976" y="247973"/>
                </a:cubicBezTo>
                <a:cubicBezTo>
                  <a:pt x="207364" y="254381"/>
                  <a:pt x="207886" y="269358"/>
                  <a:pt x="201478" y="278970"/>
                </a:cubicBezTo>
                <a:cubicBezTo>
                  <a:pt x="197425" y="285049"/>
                  <a:pt x="191145" y="289302"/>
                  <a:pt x="185979" y="294468"/>
                </a:cubicBezTo>
                <a:cubicBezTo>
                  <a:pt x="172202" y="335799"/>
                  <a:pt x="165021" y="364650"/>
                  <a:pt x="139484" y="402956"/>
                </a:cubicBezTo>
                <a:cubicBezTo>
                  <a:pt x="131379" y="415114"/>
                  <a:pt x="118820" y="423621"/>
                  <a:pt x="108488" y="433953"/>
                </a:cubicBezTo>
                <a:cubicBezTo>
                  <a:pt x="103322" y="449451"/>
                  <a:pt x="99056" y="465280"/>
                  <a:pt x="92989" y="480448"/>
                </a:cubicBezTo>
                <a:cubicBezTo>
                  <a:pt x="69078" y="540225"/>
                  <a:pt x="63611" y="501737"/>
                  <a:pt x="46495" y="604434"/>
                </a:cubicBezTo>
                <a:cubicBezTo>
                  <a:pt x="5271" y="851776"/>
                  <a:pt x="20717" y="727783"/>
                  <a:pt x="0" y="976394"/>
                </a:cubicBezTo>
                <a:cubicBezTo>
                  <a:pt x="5166" y="1090048"/>
                  <a:pt x="7094" y="1203895"/>
                  <a:pt x="15498" y="1317356"/>
                </a:cubicBezTo>
                <a:cubicBezTo>
                  <a:pt x="17570" y="1345324"/>
                  <a:pt x="38841" y="1426227"/>
                  <a:pt x="46495" y="1456841"/>
                </a:cubicBezTo>
                <a:cubicBezTo>
                  <a:pt x="52934" y="1521231"/>
                  <a:pt x="57737" y="1620177"/>
                  <a:pt x="77491" y="1689316"/>
                </a:cubicBezTo>
                <a:cubicBezTo>
                  <a:pt x="80664" y="1700423"/>
                  <a:pt x="89670" y="1709248"/>
                  <a:pt x="92989" y="1720312"/>
                </a:cubicBezTo>
                <a:cubicBezTo>
                  <a:pt x="105230" y="1761116"/>
                  <a:pt x="117961" y="1802126"/>
                  <a:pt x="123986" y="1844299"/>
                </a:cubicBezTo>
                <a:cubicBezTo>
                  <a:pt x="135355" y="1923887"/>
                  <a:pt x="137983" y="1956611"/>
                  <a:pt x="154983" y="2030278"/>
                </a:cubicBezTo>
                <a:cubicBezTo>
                  <a:pt x="164562" y="2071788"/>
                  <a:pt x="177624" y="2112491"/>
                  <a:pt x="185979" y="2154265"/>
                </a:cubicBezTo>
                <a:cubicBezTo>
                  <a:pt x="191145" y="2180095"/>
                  <a:pt x="195764" y="2206041"/>
                  <a:pt x="201478" y="2231756"/>
                </a:cubicBezTo>
                <a:cubicBezTo>
                  <a:pt x="206099" y="2252549"/>
                  <a:pt x="207450" y="2274698"/>
                  <a:pt x="216976" y="2293750"/>
                </a:cubicBezTo>
                <a:cubicBezTo>
                  <a:pt x="223511" y="2306819"/>
                  <a:pt x="247973" y="2324746"/>
                  <a:pt x="247973" y="2324746"/>
                </a:cubicBezTo>
                <a:cubicBezTo>
                  <a:pt x="258305" y="2345410"/>
                  <a:pt x="258305" y="2376407"/>
                  <a:pt x="278969" y="2386739"/>
                </a:cubicBezTo>
                <a:cubicBezTo>
                  <a:pt x="299633" y="2397071"/>
                  <a:pt x="321151" y="2405849"/>
                  <a:pt x="340962" y="2417736"/>
                </a:cubicBezTo>
                <a:cubicBezTo>
                  <a:pt x="347227" y="2421495"/>
                  <a:pt x="350382" y="2429181"/>
                  <a:pt x="356461" y="2433234"/>
                </a:cubicBezTo>
                <a:cubicBezTo>
                  <a:pt x="366073" y="2439642"/>
                  <a:pt x="377125" y="2443567"/>
                  <a:pt x="387457" y="2448733"/>
                </a:cubicBezTo>
                <a:cubicBezTo>
                  <a:pt x="419293" y="2512401"/>
                  <a:pt x="394789" y="2471563"/>
                  <a:pt x="480447" y="2557221"/>
                </a:cubicBezTo>
                <a:cubicBezTo>
                  <a:pt x="490779" y="2567553"/>
                  <a:pt x="497582" y="2583596"/>
                  <a:pt x="511444" y="2588217"/>
                </a:cubicBezTo>
                <a:cubicBezTo>
                  <a:pt x="649621" y="2634277"/>
                  <a:pt x="610436" y="2629568"/>
                  <a:pt x="805912" y="2634712"/>
                </a:cubicBezTo>
                <a:cubicBezTo>
                  <a:pt x="935020" y="2638110"/>
                  <a:pt x="1064217" y="2634712"/>
                  <a:pt x="1193369" y="2634712"/>
                </a:cubicBezTo>
                <a:lnTo>
                  <a:pt x="1363851" y="2588217"/>
                </a:lnTo>
                <a:close/>
              </a:path>
            </a:pathLst>
          </a:custGeom>
          <a:noFill/>
          <a:ln w="38100" cap="flat" cmpd="sng" algn="ctr">
            <a:solidFill>
              <a:srgbClr val="ED7D31"/>
            </a:solidFill>
            <a:prstDash val="sysDash"/>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rtlCol="0" anchor="ctr"/>
          <a:lstStyle/>
          <a:p>
            <a:pPr algn="ctr"/>
            <a:endParaRPr lang="en-US"/>
          </a:p>
        </p:txBody>
      </p:sp>
      <p:sp>
        <p:nvSpPr>
          <p:cNvPr id="23" name="Speech Bubble: Oval 22">
            <a:extLst>
              <a:ext uri="{FF2B5EF4-FFF2-40B4-BE49-F238E27FC236}">
                <a16:creationId xmlns:a16="http://schemas.microsoft.com/office/drawing/2014/main" id="{418B04ED-1D18-4000-975A-C2E9573DC879}"/>
              </a:ext>
            </a:extLst>
          </p:cNvPr>
          <p:cNvSpPr/>
          <p:nvPr/>
        </p:nvSpPr>
        <p:spPr>
          <a:xfrm>
            <a:off x="8428561" y="8886"/>
            <a:ext cx="3778075" cy="1499224"/>
          </a:xfrm>
          <a:prstGeom prst="wedgeEllipseCallout">
            <a:avLst>
              <a:gd name="adj1" fmla="val -30678"/>
              <a:gd name="adj2" fmla="val 2080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Care about </a:t>
            </a:r>
            <a:r>
              <a:rPr lang="en-US" sz="2400" b="1"/>
              <a:t>what</a:t>
            </a:r>
            <a:r>
              <a:rPr lang="en-US" sz="2400"/>
              <a:t> not </a:t>
            </a:r>
            <a:r>
              <a:rPr lang="en-US" sz="2400" b="1"/>
              <a:t>how</a:t>
            </a:r>
            <a:r>
              <a:rPr lang="en-US" sz="2400"/>
              <a:t> something is computed</a:t>
            </a:r>
          </a:p>
        </p:txBody>
      </p:sp>
      <p:sp>
        <p:nvSpPr>
          <p:cNvPr id="2" name="TextBox 1">
            <a:extLst>
              <a:ext uri="{FF2B5EF4-FFF2-40B4-BE49-F238E27FC236}">
                <a16:creationId xmlns:a16="http://schemas.microsoft.com/office/drawing/2014/main" id="{1DD68541-A5F1-4CB3-9329-9CC13563325D}"/>
              </a:ext>
            </a:extLst>
          </p:cNvPr>
          <p:cNvSpPr txBox="1"/>
          <p:nvPr/>
        </p:nvSpPr>
        <p:spPr>
          <a:xfrm>
            <a:off x="7711440" y="1559560"/>
            <a:ext cx="1280160" cy="461665"/>
          </a:xfrm>
          <a:prstGeom prst="rect">
            <a:avLst/>
          </a:prstGeom>
          <a:noFill/>
        </p:spPr>
        <p:txBody>
          <a:bodyPr wrap="square" rtlCol="0">
            <a:spAutoFit/>
          </a:bodyPr>
          <a:lstStyle/>
          <a:p>
            <a:r>
              <a:rPr lang="en-US" sz="2400" dirty="0"/>
              <a:t>AI</a:t>
            </a:r>
          </a:p>
        </p:txBody>
      </p:sp>
    </p:spTree>
    <p:extLst>
      <p:ext uri="{BB962C8B-B14F-4D97-AF65-F5344CB8AC3E}">
        <p14:creationId xmlns:p14="http://schemas.microsoft.com/office/powerpoint/2010/main" val="875721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fade">
                                      <p:cBhvr>
                                        <p:cTn id="7" dur="500"/>
                                        <p:tgtEl>
                                          <p:spTgt spid="3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6"/>
                                        </p:tgtEl>
                                        <p:attrNameLst>
                                          <p:attrName>style.visibility</p:attrName>
                                        </p:attrNameLst>
                                      </p:cBhvr>
                                      <p:to>
                                        <p:strVal val="visible"/>
                                      </p:to>
                                    </p:set>
                                    <p:animEffect transition="in" filter="fade">
                                      <p:cBhvr>
                                        <p:cTn id="11" dur="500"/>
                                        <p:tgtEl>
                                          <p:spTgt spid="36"/>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fade">
                                      <p:cBhvr>
                                        <p:cTn id="19" dur="500"/>
                                        <p:tgtEl>
                                          <p:spTgt spid="17"/>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500"/>
                                        <p:tgtEl>
                                          <p:spTgt spid="1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200"/>
                                        <p:tgtEl>
                                          <p:spTgt spid="12"/>
                                        </p:tgtEl>
                                      </p:cBhvr>
                                    </p:animEffect>
                                  </p:childTnLst>
                                </p:cTn>
                              </p:par>
                            </p:childTnLst>
                          </p:cTn>
                        </p:par>
                        <p:par>
                          <p:cTn id="28" fill="hold">
                            <p:stCondLst>
                              <p:cond delay="200"/>
                            </p:stCondLst>
                            <p:childTnLst>
                              <p:par>
                                <p:cTn id="29" presetID="10" presetClass="entr" presetSubtype="0"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200"/>
                                        <p:tgtEl>
                                          <p:spTgt spid="11"/>
                                        </p:tgtEl>
                                      </p:cBhvr>
                                    </p:animEffect>
                                  </p:childTnLst>
                                </p:cTn>
                              </p:par>
                            </p:childTnLst>
                          </p:cTn>
                        </p:par>
                        <p:par>
                          <p:cTn id="32" fill="hold">
                            <p:stCondLst>
                              <p:cond delay="400"/>
                            </p:stCondLst>
                            <p:childTnLst>
                              <p:par>
                                <p:cTn id="33" presetID="10" presetClass="entr" presetSubtype="0" fill="hold" grpId="0" nodeType="after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200"/>
                                        <p:tgtEl>
                                          <p:spTgt spid="10"/>
                                        </p:tgtEl>
                                      </p:cBhvr>
                                    </p:animEffect>
                                  </p:childTnLst>
                                </p:cTn>
                              </p:par>
                            </p:childTnLst>
                          </p:cTn>
                        </p:par>
                        <p:par>
                          <p:cTn id="36" fill="hold">
                            <p:stCondLst>
                              <p:cond delay="600"/>
                            </p:stCondLst>
                            <p:childTnLst>
                              <p:par>
                                <p:cTn id="37" presetID="10" presetClass="entr" presetSubtype="0" fill="hold" grpId="0" nodeType="after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fade">
                                      <p:cBhvr>
                                        <p:cTn id="39" dur="200"/>
                                        <p:tgtEl>
                                          <p:spTgt spid="15"/>
                                        </p:tgtEl>
                                      </p:cBhvr>
                                    </p:animEffect>
                                  </p:childTnLst>
                                </p:cTn>
                              </p:par>
                            </p:childTnLst>
                          </p:cTn>
                        </p:par>
                        <p:par>
                          <p:cTn id="40" fill="hold">
                            <p:stCondLst>
                              <p:cond delay="800"/>
                            </p:stCondLst>
                            <p:childTnLst>
                              <p:par>
                                <p:cTn id="41" presetID="10" presetClass="entr" presetSubtype="0"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fade">
                                      <p:cBhvr>
                                        <p:cTn id="43" dur="200"/>
                                        <p:tgtEl>
                                          <p:spTgt spid="13"/>
                                        </p:tgtEl>
                                      </p:cBhvr>
                                    </p:animEffect>
                                  </p:childTnLst>
                                </p:cTn>
                              </p:par>
                            </p:childTnLst>
                          </p:cTn>
                        </p:par>
                        <p:par>
                          <p:cTn id="44" fill="hold">
                            <p:stCondLst>
                              <p:cond delay="1000"/>
                            </p:stCondLst>
                            <p:childTnLst>
                              <p:par>
                                <p:cTn id="45" presetID="10" presetClass="entr" presetSubtype="0" fill="hold" grpId="0" nodeType="afterEffect">
                                  <p:stCondLst>
                                    <p:cond delay="0"/>
                                  </p:stCondLst>
                                  <p:childTnLst>
                                    <p:set>
                                      <p:cBhvr>
                                        <p:cTn id="46" dur="1" fill="hold">
                                          <p:stCondLst>
                                            <p:cond delay="0"/>
                                          </p:stCondLst>
                                        </p:cTn>
                                        <p:tgtEl>
                                          <p:spTgt spid="2"/>
                                        </p:tgtEl>
                                        <p:attrNameLst>
                                          <p:attrName>style.visibility</p:attrName>
                                        </p:attrNameLst>
                                      </p:cBhvr>
                                      <p:to>
                                        <p:strVal val="visible"/>
                                      </p:to>
                                    </p:set>
                                    <p:animEffect transition="in" filter="fade">
                                      <p:cBhvr>
                                        <p:cTn id="47" dur="200"/>
                                        <p:tgtEl>
                                          <p:spTgt spid="2"/>
                                        </p:tgtEl>
                                      </p:cBhvr>
                                    </p:animEffect>
                                  </p:childTnLst>
                                </p:cTn>
                              </p:par>
                            </p:childTnLst>
                          </p:cTn>
                        </p:par>
                        <p:par>
                          <p:cTn id="48" fill="hold">
                            <p:stCondLst>
                              <p:cond delay="1200"/>
                            </p:stCondLst>
                            <p:childTnLst>
                              <p:par>
                                <p:cTn id="49" presetID="10" presetClass="entr" presetSubtype="0" fill="hold" grpId="0" nodeType="afterEffect">
                                  <p:stCondLst>
                                    <p:cond delay="0"/>
                                  </p:stCondLst>
                                  <p:childTnLst>
                                    <p:set>
                                      <p:cBhvr>
                                        <p:cTn id="50" dur="1" fill="hold">
                                          <p:stCondLst>
                                            <p:cond delay="0"/>
                                          </p:stCondLst>
                                        </p:cTn>
                                        <p:tgtEl>
                                          <p:spTgt spid="14"/>
                                        </p:tgtEl>
                                        <p:attrNameLst>
                                          <p:attrName>style.visibility</p:attrName>
                                        </p:attrNameLst>
                                      </p:cBhvr>
                                      <p:to>
                                        <p:strVal val="visible"/>
                                      </p:to>
                                    </p:set>
                                    <p:animEffect transition="in" filter="fade">
                                      <p:cBhvr>
                                        <p:cTn id="51" dur="200"/>
                                        <p:tgtEl>
                                          <p:spTgt spid="14"/>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22"/>
                                        </p:tgtEl>
                                        <p:attrNameLst>
                                          <p:attrName>style.visibility</p:attrName>
                                        </p:attrNameLst>
                                      </p:cBhvr>
                                      <p:to>
                                        <p:strVal val="visible"/>
                                      </p:to>
                                    </p:set>
                                    <p:animEffect transition="in" filter="fade">
                                      <p:cBhvr>
                                        <p:cTn id="56" dur="500"/>
                                        <p:tgtEl>
                                          <p:spTgt spid="22"/>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23"/>
                                        </p:tgtEl>
                                        <p:attrNameLst>
                                          <p:attrName>style.visibility</p:attrName>
                                        </p:attrNameLst>
                                      </p:cBhvr>
                                      <p:to>
                                        <p:strVal val="visible"/>
                                      </p:to>
                                    </p:set>
                                    <p:animEffect transition="in" filter="fade">
                                      <p:cBhvr>
                                        <p:cTn id="59" dur="500"/>
                                        <p:tgtEl>
                                          <p:spTgt spid="23"/>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5"/>
                                        </p:tgtEl>
                                        <p:attrNameLst>
                                          <p:attrName>style.visibility</p:attrName>
                                        </p:attrNameLst>
                                      </p:cBhvr>
                                      <p:to>
                                        <p:strVal val="visible"/>
                                      </p:to>
                                    </p:set>
                                    <p:animEffect transition="in" filter="fade">
                                      <p:cBhvr>
                                        <p:cTn id="64" dur="500"/>
                                        <p:tgtEl>
                                          <p:spTgt spid="5"/>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3"/>
                                        </p:tgtEl>
                                        <p:attrNameLst>
                                          <p:attrName>style.visibility</p:attrName>
                                        </p:attrNameLst>
                                      </p:cBhvr>
                                      <p:to>
                                        <p:strVal val="visible"/>
                                      </p:to>
                                    </p:set>
                                    <p:animEffect transition="in" filter="fade">
                                      <p:cBhvr>
                                        <p:cTn id="67" dur="500"/>
                                        <p:tgtEl>
                                          <p:spTgt spid="3"/>
                                        </p:tgtEl>
                                      </p:cBhvr>
                                    </p:animEffect>
                                  </p:childTnLst>
                                </p:cTn>
                              </p:par>
                            </p:childTnLst>
                          </p:cTn>
                        </p:par>
                        <p:par>
                          <p:cTn id="68" fill="hold">
                            <p:stCondLst>
                              <p:cond delay="500"/>
                            </p:stCondLst>
                            <p:childTnLst>
                              <p:par>
                                <p:cTn id="69" presetID="10" presetClass="entr" presetSubtype="0" fill="hold" grpId="0" nodeType="afterEffect">
                                  <p:stCondLst>
                                    <p:cond delay="0"/>
                                  </p:stCondLst>
                                  <p:childTnLst>
                                    <p:set>
                                      <p:cBhvr>
                                        <p:cTn id="70" dur="1" fill="hold">
                                          <p:stCondLst>
                                            <p:cond delay="0"/>
                                          </p:stCondLst>
                                        </p:cTn>
                                        <p:tgtEl>
                                          <p:spTgt spid="9"/>
                                        </p:tgtEl>
                                        <p:attrNameLst>
                                          <p:attrName>style.visibility</p:attrName>
                                        </p:attrNameLst>
                                      </p:cBhvr>
                                      <p:to>
                                        <p:strVal val="visible"/>
                                      </p:to>
                                    </p:set>
                                    <p:animEffect transition="in" filter="fade">
                                      <p:cBhvr>
                                        <p:cTn id="71" dur="500"/>
                                        <p:tgtEl>
                                          <p:spTgt spid="9"/>
                                        </p:tgtEl>
                                      </p:cBhvr>
                                    </p:animEffect>
                                  </p:childTnLst>
                                </p:cTn>
                              </p:par>
                            </p:childTnLst>
                          </p:cTn>
                        </p:par>
                        <p:par>
                          <p:cTn id="72" fill="hold">
                            <p:stCondLst>
                              <p:cond delay="1000"/>
                            </p:stCondLst>
                            <p:childTnLst>
                              <p:par>
                                <p:cTn id="73" presetID="10" presetClass="entr" presetSubtype="0" fill="hold" nodeType="afterEffect">
                                  <p:stCondLst>
                                    <p:cond delay="0"/>
                                  </p:stCondLst>
                                  <p:childTnLst>
                                    <p:set>
                                      <p:cBhvr>
                                        <p:cTn id="74" dur="1" fill="hold">
                                          <p:stCondLst>
                                            <p:cond delay="0"/>
                                          </p:stCondLst>
                                        </p:cTn>
                                        <p:tgtEl>
                                          <p:spTgt spid="25"/>
                                        </p:tgtEl>
                                        <p:attrNameLst>
                                          <p:attrName>style.visibility</p:attrName>
                                        </p:attrNameLst>
                                      </p:cBhvr>
                                      <p:to>
                                        <p:strVal val="visible"/>
                                      </p:to>
                                    </p:set>
                                    <p:animEffect transition="in" filter="fade">
                                      <p:cBhvr>
                                        <p:cTn id="75" dur="500"/>
                                        <p:tgtEl>
                                          <p:spTgt spid="25"/>
                                        </p:tgtEl>
                                      </p:cBhvr>
                                    </p:animEffect>
                                  </p:childTnLst>
                                </p:cTn>
                              </p:par>
                            </p:childTnLst>
                          </p:cTn>
                        </p:par>
                        <p:par>
                          <p:cTn id="76" fill="hold">
                            <p:stCondLst>
                              <p:cond delay="1500"/>
                            </p:stCondLst>
                            <p:childTnLst>
                              <p:par>
                                <p:cTn id="77" presetID="10" presetClass="entr" presetSubtype="0" fill="hold" grpId="0" nodeType="afterEffect">
                                  <p:stCondLst>
                                    <p:cond delay="0"/>
                                  </p:stCondLst>
                                  <p:childTnLst>
                                    <p:set>
                                      <p:cBhvr>
                                        <p:cTn id="78" dur="1" fill="hold">
                                          <p:stCondLst>
                                            <p:cond delay="0"/>
                                          </p:stCondLst>
                                        </p:cTn>
                                        <p:tgtEl>
                                          <p:spTgt spid="30"/>
                                        </p:tgtEl>
                                        <p:attrNameLst>
                                          <p:attrName>style.visibility</p:attrName>
                                        </p:attrNameLst>
                                      </p:cBhvr>
                                      <p:to>
                                        <p:strVal val="visible"/>
                                      </p:to>
                                    </p:set>
                                    <p:animEffect transition="in" filter="fade">
                                      <p:cBhvr>
                                        <p:cTn id="79" dur="500"/>
                                        <p:tgtEl>
                                          <p:spTgt spid="30"/>
                                        </p:tgtEl>
                                      </p:cBhvr>
                                    </p:animEffect>
                                  </p:childTnLst>
                                </p:cTn>
                              </p:par>
                            </p:childTnLst>
                          </p:cTn>
                        </p:par>
                      </p:childTnLst>
                    </p:cTn>
                  </p:par>
                  <p:par>
                    <p:cTn id="80" fill="hold">
                      <p:stCondLst>
                        <p:cond delay="indefinite"/>
                      </p:stCondLst>
                      <p:childTnLst>
                        <p:par>
                          <p:cTn id="81" fill="hold">
                            <p:stCondLst>
                              <p:cond delay="0"/>
                            </p:stCondLst>
                            <p:childTnLst>
                              <p:par>
                                <p:cTn id="82" presetID="10" presetClass="entr" presetSubtype="0" fill="hold" grpId="0" nodeType="clickEffect">
                                  <p:stCondLst>
                                    <p:cond delay="0"/>
                                  </p:stCondLst>
                                  <p:childTnLst>
                                    <p:set>
                                      <p:cBhvr>
                                        <p:cTn id="83" dur="1" fill="hold">
                                          <p:stCondLst>
                                            <p:cond delay="0"/>
                                          </p:stCondLst>
                                        </p:cTn>
                                        <p:tgtEl>
                                          <p:spTgt spid="19"/>
                                        </p:tgtEl>
                                        <p:attrNameLst>
                                          <p:attrName>style.visibility</p:attrName>
                                        </p:attrNameLst>
                                      </p:cBhvr>
                                      <p:to>
                                        <p:strVal val="visible"/>
                                      </p:to>
                                    </p:set>
                                    <p:animEffect transition="in" filter="fade">
                                      <p:cBhvr>
                                        <p:cTn id="84" dur="500"/>
                                        <p:tgtEl>
                                          <p:spTgt spid="19"/>
                                        </p:tgtEl>
                                      </p:cBhvr>
                                    </p:animEffect>
                                  </p:childTnLst>
                                </p:cTn>
                              </p:par>
                              <p:par>
                                <p:cTn id="85" presetID="10" presetClass="entr" presetSubtype="0" fill="hold" grpId="0" nodeType="withEffect">
                                  <p:stCondLst>
                                    <p:cond delay="0"/>
                                  </p:stCondLst>
                                  <p:childTnLst>
                                    <p:set>
                                      <p:cBhvr>
                                        <p:cTn id="86" dur="1" fill="hold">
                                          <p:stCondLst>
                                            <p:cond delay="0"/>
                                          </p:stCondLst>
                                        </p:cTn>
                                        <p:tgtEl>
                                          <p:spTgt spid="20"/>
                                        </p:tgtEl>
                                        <p:attrNameLst>
                                          <p:attrName>style.visibility</p:attrName>
                                        </p:attrNameLst>
                                      </p:cBhvr>
                                      <p:to>
                                        <p:strVal val="visible"/>
                                      </p:to>
                                    </p:set>
                                    <p:animEffect transition="in" filter="fade">
                                      <p:cBhvr>
                                        <p:cTn id="87" dur="500"/>
                                        <p:tgtEl>
                                          <p:spTgt spid="20"/>
                                        </p:tgtEl>
                                      </p:cBhvr>
                                    </p:animEffect>
                                  </p:childTnLst>
                                </p:cTn>
                              </p:par>
                            </p:childTnLst>
                          </p:cTn>
                        </p:par>
                        <p:par>
                          <p:cTn id="88" fill="hold">
                            <p:stCondLst>
                              <p:cond delay="500"/>
                            </p:stCondLst>
                            <p:childTnLst>
                              <p:par>
                                <p:cTn id="89" presetID="10" presetClass="entr" presetSubtype="0" fill="hold" grpId="0" nodeType="afterEffect">
                                  <p:stCondLst>
                                    <p:cond delay="0"/>
                                  </p:stCondLst>
                                  <p:childTnLst>
                                    <p:set>
                                      <p:cBhvr>
                                        <p:cTn id="90" dur="1" fill="hold">
                                          <p:stCondLst>
                                            <p:cond delay="0"/>
                                          </p:stCondLst>
                                        </p:cTn>
                                        <p:tgtEl>
                                          <p:spTgt spid="6"/>
                                        </p:tgtEl>
                                        <p:attrNameLst>
                                          <p:attrName>style.visibility</p:attrName>
                                        </p:attrNameLst>
                                      </p:cBhvr>
                                      <p:to>
                                        <p:strVal val="visible"/>
                                      </p:to>
                                    </p:set>
                                    <p:animEffect transition="in" filter="fade">
                                      <p:cBhvr>
                                        <p:cTn id="91" dur="500"/>
                                        <p:tgtEl>
                                          <p:spTgt spid="6"/>
                                        </p:tgtEl>
                                      </p:cBhvr>
                                    </p:animEffect>
                                  </p:childTnLst>
                                </p:cTn>
                              </p:par>
                            </p:childTnLst>
                          </p:cTn>
                        </p:par>
                        <p:par>
                          <p:cTn id="92" fill="hold">
                            <p:stCondLst>
                              <p:cond delay="1000"/>
                            </p:stCondLst>
                            <p:childTnLst>
                              <p:par>
                                <p:cTn id="93" presetID="10" presetClass="entr" presetSubtype="0" fill="hold" grpId="0" nodeType="afterEffect">
                                  <p:stCondLst>
                                    <p:cond delay="0"/>
                                  </p:stCondLst>
                                  <p:childTnLst>
                                    <p:set>
                                      <p:cBhvr>
                                        <p:cTn id="94" dur="1" fill="hold">
                                          <p:stCondLst>
                                            <p:cond delay="0"/>
                                          </p:stCondLst>
                                        </p:cTn>
                                        <p:tgtEl>
                                          <p:spTgt spid="7"/>
                                        </p:tgtEl>
                                        <p:attrNameLst>
                                          <p:attrName>style.visibility</p:attrName>
                                        </p:attrNameLst>
                                      </p:cBhvr>
                                      <p:to>
                                        <p:strVal val="visible"/>
                                      </p:to>
                                    </p:set>
                                    <p:animEffect transition="in" filter="fade">
                                      <p:cBhvr>
                                        <p:cTn id="9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10" grpId="0"/>
      <p:bldP spid="11" grpId="0"/>
      <p:bldP spid="12" grpId="0"/>
      <p:bldP spid="13" grpId="0"/>
      <p:bldP spid="14" grpId="0"/>
      <p:bldP spid="15" grpId="0"/>
      <p:bldP spid="17" grpId="0" animBg="1"/>
      <p:bldP spid="18" grpId="0"/>
      <p:bldP spid="36" grpId="0"/>
      <p:bldP spid="3" grpId="0" animBg="1"/>
      <p:bldP spid="5" grpId="0"/>
      <p:bldP spid="6" grpId="0"/>
      <p:bldP spid="7" grpId="0" animBg="1"/>
      <p:bldP spid="9" grpId="0"/>
      <p:bldP spid="19" grpId="0" animBg="1"/>
      <p:bldP spid="20" grpId="0"/>
      <p:bldP spid="22" grpId="0" animBg="1"/>
      <p:bldP spid="23" grpId="0" animBg="1"/>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10" descr="A picture containing diagram&#10;&#10;Description automatically generated">
            <a:extLst>
              <a:ext uri="{FF2B5EF4-FFF2-40B4-BE49-F238E27FC236}">
                <a16:creationId xmlns:a16="http://schemas.microsoft.com/office/drawing/2014/main" id="{6916C53B-085F-4476-AF72-DEC8277A9713}"/>
              </a:ext>
            </a:extLst>
          </p:cNvPr>
          <p:cNvPicPr>
            <a:picLocks noChangeAspect="1"/>
          </p:cNvPicPr>
          <p:nvPr/>
        </p:nvPicPr>
        <p:blipFill>
          <a:blip r:embed="rId3"/>
          <a:stretch>
            <a:fillRect/>
          </a:stretch>
        </p:blipFill>
        <p:spPr>
          <a:xfrm>
            <a:off x="8025553" y="2952940"/>
            <a:ext cx="2743200" cy="1784133"/>
          </a:xfrm>
          <a:prstGeom prst="rect">
            <a:avLst/>
          </a:prstGeom>
        </p:spPr>
      </p:pic>
      <p:sp>
        <p:nvSpPr>
          <p:cNvPr id="4" name="Slide Number Placeholder 3">
            <a:extLst>
              <a:ext uri="{FF2B5EF4-FFF2-40B4-BE49-F238E27FC236}">
                <a16:creationId xmlns:a16="http://schemas.microsoft.com/office/drawing/2014/main" id="{4CA4796F-B9EE-4BC5-ABEC-2FEDCFCD0B68}"/>
              </a:ext>
            </a:extLst>
          </p:cNvPr>
          <p:cNvSpPr>
            <a:spLocks noGrp="1"/>
          </p:cNvSpPr>
          <p:nvPr>
            <p:ph type="sldNum" sz="quarter" idx="12"/>
          </p:nvPr>
        </p:nvSpPr>
        <p:spPr/>
        <p:txBody>
          <a:bodyPr/>
          <a:lstStyle/>
          <a:p>
            <a:fld id="{3621B4CF-3BF2-4D07-85C3-ECAFBC7B28BE}" type="slidenum">
              <a:rPr lang="en-US" smtClean="0"/>
              <a:pPr/>
              <a:t>3</a:t>
            </a:fld>
            <a:endParaRPr lang="en-US" sz="1800"/>
          </a:p>
        </p:txBody>
      </p:sp>
      <p:sp>
        <p:nvSpPr>
          <p:cNvPr id="9" name="Speech Bubble: Oval 8">
            <a:extLst>
              <a:ext uri="{FF2B5EF4-FFF2-40B4-BE49-F238E27FC236}">
                <a16:creationId xmlns:a16="http://schemas.microsoft.com/office/drawing/2014/main" id="{82A3D170-459D-445A-98A7-D9644A8F4A45}"/>
              </a:ext>
            </a:extLst>
          </p:cNvPr>
          <p:cNvSpPr/>
          <p:nvPr/>
        </p:nvSpPr>
        <p:spPr>
          <a:xfrm>
            <a:off x="8025553" y="1000816"/>
            <a:ext cx="3769832" cy="1138766"/>
          </a:xfrm>
          <a:prstGeom prst="wedgeEllipseCallout">
            <a:avLst>
              <a:gd name="adj1" fmla="val -11483"/>
              <a:gd name="adj2" fmla="val 15228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cs typeface="Calibri"/>
              </a:rPr>
              <a:t>WANT ALL THE THINGS</a:t>
            </a:r>
          </a:p>
        </p:txBody>
      </p:sp>
      <p:graphicFrame>
        <p:nvGraphicFramePr>
          <p:cNvPr id="7" name="Table 12">
            <a:extLst>
              <a:ext uri="{FF2B5EF4-FFF2-40B4-BE49-F238E27FC236}">
                <a16:creationId xmlns:a16="http://schemas.microsoft.com/office/drawing/2014/main" id="{D7305FEA-04C7-4AA2-8A03-1C2AA1A9061D}"/>
              </a:ext>
            </a:extLst>
          </p:cNvPr>
          <p:cNvGraphicFramePr>
            <a:graphicFrameLocks noGrp="1"/>
          </p:cNvGraphicFramePr>
          <p:nvPr>
            <p:extLst>
              <p:ext uri="{D42A27DB-BD31-4B8C-83A1-F6EECF244321}">
                <p14:modId xmlns:p14="http://schemas.microsoft.com/office/powerpoint/2010/main" val="3971132001"/>
              </p:ext>
            </p:extLst>
          </p:nvPr>
        </p:nvGraphicFramePr>
        <p:xfrm>
          <a:off x="333375" y="1580860"/>
          <a:ext cx="7053313" cy="4297680"/>
        </p:xfrm>
        <a:graphic>
          <a:graphicData uri="http://schemas.openxmlformats.org/drawingml/2006/table">
            <a:tbl>
              <a:tblPr firstRow="1" bandRow="1">
                <a:tableStyleId>{5C22544A-7EE6-4342-B048-85BDC9FD1C3A}</a:tableStyleId>
              </a:tblPr>
              <a:tblGrid>
                <a:gridCol w="1700213">
                  <a:extLst>
                    <a:ext uri="{9D8B030D-6E8A-4147-A177-3AD203B41FA5}">
                      <a16:colId xmlns:a16="http://schemas.microsoft.com/office/drawing/2014/main" val="2506615911"/>
                    </a:ext>
                  </a:extLst>
                </a:gridCol>
                <a:gridCol w="828675">
                  <a:extLst>
                    <a:ext uri="{9D8B030D-6E8A-4147-A177-3AD203B41FA5}">
                      <a16:colId xmlns:a16="http://schemas.microsoft.com/office/drawing/2014/main" val="3470495612"/>
                    </a:ext>
                  </a:extLst>
                </a:gridCol>
                <a:gridCol w="1236138">
                  <a:extLst>
                    <a:ext uri="{9D8B030D-6E8A-4147-A177-3AD203B41FA5}">
                      <a16:colId xmlns:a16="http://schemas.microsoft.com/office/drawing/2014/main" val="2312772028"/>
                    </a:ext>
                  </a:extLst>
                </a:gridCol>
                <a:gridCol w="1024428">
                  <a:extLst>
                    <a:ext uri="{9D8B030D-6E8A-4147-A177-3AD203B41FA5}">
                      <a16:colId xmlns:a16="http://schemas.microsoft.com/office/drawing/2014/main" val="4071355348"/>
                    </a:ext>
                  </a:extLst>
                </a:gridCol>
                <a:gridCol w="935897">
                  <a:extLst>
                    <a:ext uri="{9D8B030D-6E8A-4147-A177-3AD203B41FA5}">
                      <a16:colId xmlns:a16="http://schemas.microsoft.com/office/drawing/2014/main" val="1840218957"/>
                    </a:ext>
                  </a:extLst>
                </a:gridCol>
                <a:gridCol w="1327962">
                  <a:extLst>
                    <a:ext uri="{9D8B030D-6E8A-4147-A177-3AD203B41FA5}">
                      <a16:colId xmlns:a16="http://schemas.microsoft.com/office/drawing/2014/main" val="3827522548"/>
                    </a:ext>
                  </a:extLst>
                </a:gridCol>
              </a:tblGrid>
              <a:tr h="370840">
                <a:tc>
                  <a:txBody>
                    <a:bodyPr/>
                    <a:lstStyle/>
                    <a:p>
                      <a:pPr lvl="0">
                        <a:buNone/>
                      </a:pPr>
                      <a:endParaRPr lang="en-US" dirty="0"/>
                    </a:p>
                  </a:txBody>
                  <a:tcPr/>
                </a:tc>
                <a:tc>
                  <a:txBody>
                    <a:bodyPr/>
                    <a:lstStyle/>
                    <a:p>
                      <a:pPr lvl="0" algn="ctr">
                        <a:buNone/>
                      </a:pPr>
                      <a:r>
                        <a:rPr lang="en-US" sz="2400" dirty="0"/>
                        <a:t>SQL</a:t>
                      </a:r>
                    </a:p>
                  </a:txBody>
                  <a:tcPr/>
                </a:tc>
                <a:tc>
                  <a:txBody>
                    <a:bodyPr/>
                    <a:lstStyle/>
                    <a:p>
                      <a:pPr algn="ctr"/>
                      <a:r>
                        <a:rPr lang="en-US" sz="2400" dirty="0" err="1"/>
                        <a:t>Datalog</a:t>
                      </a:r>
                      <a:endParaRPr lang="en-US" sz="2400" dirty="0"/>
                    </a:p>
                  </a:txBody>
                  <a:tcPr/>
                </a:tc>
                <a:tc>
                  <a:txBody>
                    <a:bodyPr/>
                    <a:lstStyle/>
                    <a:p>
                      <a:pPr algn="ctr"/>
                      <a:r>
                        <a:rPr lang="en-US" sz="2400" dirty="0"/>
                        <a:t>Prolog</a:t>
                      </a:r>
                    </a:p>
                  </a:txBody>
                  <a:tcPr/>
                </a:tc>
                <a:tc>
                  <a:txBody>
                    <a:bodyPr/>
                    <a:lstStyle/>
                    <a:p>
                      <a:pPr lvl="0" algn="ctr">
                        <a:buNone/>
                      </a:pPr>
                      <a:r>
                        <a:rPr lang="en-US" sz="2400" dirty="0"/>
                        <a:t>CLP</a:t>
                      </a:r>
                    </a:p>
                  </a:txBody>
                  <a:tcPr/>
                </a:tc>
                <a:tc>
                  <a:txBody>
                    <a:bodyPr/>
                    <a:lstStyle/>
                    <a:p>
                      <a:pPr algn="ctr"/>
                      <a:r>
                        <a:rPr lang="en-US" sz="2400" dirty="0"/>
                        <a:t>Dyna</a:t>
                      </a:r>
                    </a:p>
                  </a:txBody>
                  <a:tcPr/>
                </a:tc>
                <a:extLst>
                  <a:ext uri="{0D108BD9-81ED-4DB2-BD59-A6C34878D82A}">
                    <a16:rowId xmlns:a16="http://schemas.microsoft.com/office/drawing/2014/main" val="3716639538"/>
                  </a:ext>
                </a:extLst>
              </a:tr>
              <a:tr h="370839">
                <a:tc>
                  <a:txBody>
                    <a:bodyPr/>
                    <a:lstStyle/>
                    <a:p>
                      <a:pPr lvl="0">
                        <a:buNone/>
                      </a:pPr>
                      <a:r>
                        <a:rPr lang="en-US" sz="2400" dirty="0"/>
                        <a:t>Finite</a:t>
                      </a:r>
                    </a:p>
                  </a:txBody>
                  <a:tcPr/>
                </a:tc>
                <a:tc>
                  <a:txBody>
                    <a:bodyPr/>
                    <a:lstStyle/>
                    <a:p>
                      <a:pPr lvl="0" algn="ctr">
                        <a:buNone/>
                      </a:pPr>
                      <a:r>
                        <a:rPr lang="en-US" sz="3000" b="0" i="0" u="none" strike="noStrike" noProof="0" dirty="0">
                          <a:solidFill>
                            <a:srgbClr val="70AD47"/>
                          </a:solidFill>
                          <a:latin typeface="Calibri"/>
                        </a:rPr>
                        <a:t>✓</a:t>
                      </a:r>
                      <a:endParaRPr lang="en-US" dirty="0">
                        <a:solidFill>
                          <a:srgbClr val="70AD47"/>
                        </a:solidFill>
                        <a:latin typeface="Calibri"/>
                      </a:endParaRPr>
                    </a:p>
                  </a:txBody>
                  <a:tcPr/>
                </a:tc>
                <a:tc>
                  <a:txBody>
                    <a:bodyPr/>
                    <a:lstStyle/>
                    <a:p>
                      <a:pPr lvl="0" algn="ctr">
                        <a:buNone/>
                      </a:pPr>
                      <a:r>
                        <a:rPr lang="en-US" sz="3000" b="0" i="0" u="none" strike="noStrike" noProof="0" dirty="0">
                          <a:solidFill>
                            <a:srgbClr val="70AD47"/>
                          </a:solidFill>
                          <a:latin typeface="Calibri"/>
                        </a:rPr>
                        <a:t>✓</a:t>
                      </a:r>
                      <a:endParaRPr lang="en-US" sz="3000" b="0" dirty="0">
                        <a:solidFill>
                          <a:srgbClr val="70AD47"/>
                        </a:solidFill>
                      </a:endParaRPr>
                    </a:p>
                  </a:txBody>
                  <a:tcPr/>
                </a:tc>
                <a:tc>
                  <a:txBody>
                    <a:bodyPr/>
                    <a:lstStyle/>
                    <a:p>
                      <a:pPr lvl="0" algn="ctr">
                        <a:buNone/>
                      </a:pPr>
                      <a:r>
                        <a:rPr lang="en-US" sz="3000" b="0" i="0" u="none" strike="noStrike" noProof="0" dirty="0">
                          <a:solidFill>
                            <a:srgbClr val="70AD47"/>
                          </a:solidFill>
                          <a:latin typeface="Calibri"/>
                        </a:rPr>
                        <a:t>✓</a:t>
                      </a:r>
                      <a:endParaRPr lang="en-US" sz="3000" b="0" dirty="0">
                        <a:solidFill>
                          <a:srgbClr val="70AD47"/>
                        </a:solidFill>
                      </a:endParaRPr>
                    </a:p>
                  </a:txBody>
                  <a:tcPr/>
                </a:tc>
                <a:tc>
                  <a:txBody>
                    <a:bodyPr/>
                    <a:lstStyle/>
                    <a:p>
                      <a:pPr lvl="0" algn="ctr">
                        <a:buNone/>
                      </a:pPr>
                      <a:r>
                        <a:rPr lang="en-US" sz="3000" b="0" i="0" u="none" strike="noStrike" noProof="0" dirty="0">
                          <a:solidFill>
                            <a:srgbClr val="70AD47"/>
                          </a:solidFill>
                          <a:latin typeface="Calibri"/>
                        </a:rPr>
                        <a:t>✓</a:t>
                      </a:r>
                      <a:endParaRPr lang="en-US" dirty="0"/>
                    </a:p>
                  </a:txBody>
                  <a:tcPr/>
                </a:tc>
                <a:tc>
                  <a:txBody>
                    <a:bodyPr/>
                    <a:lstStyle/>
                    <a:p>
                      <a:pPr lvl="0" algn="ctr">
                        <a:buNone/>
                      </a:pPr>
                      <a:r>
                        <a:rPr lang="en-US" sz="3000" b="0" i="0" u="none" strike="noStrike" noProof="0" dirty="0">
                          <a:solidFill>
                            <a:srgbClr val="70AD47"/>
                          </a:solidFill>
                          <a:latin typeface="Calibri"/>
                        </a:rPr>
                        <a:t>✓</a:t>
                      </a:r>
                      <a:endParaRPr lang="en-US" sz="3000" b="0" dirty="0">
                        <a:solidFill>
                          <a:srgbClr val="70AD47"/>
                        </a:solidFill>
                      </a:endParaRPr>
                    </a:p>
                  </a:txBody>
                  <a:tcPr/>
                </a:tc>
                <a:extLst>
                  <a:ext uri="{0D108BD9-81ED-4DB2-BD59-A6C34878D82A}">
                    <a16:rowId xmlns:a16="http://schemas.microsoft.com/office/drawing/2014/main" val="3544506704"/>
                  </a:ext>
                </a:extLst>
              </a:tr>
              <a:tr h="370838">
                <a:tc>
                  <a:txBody>
                    <a:bodyPr/>
                    <a:lstStyle/>
                    <a:p>
                      <a:pPr lvl="0">
                        <a:buNone/>
                      </a:pPr>
                      <a:r>
                        <a:rPr lang="en-US" sz="2400" dirty="0"/>
                        <a:t>Deductive</a:t>
                      </a:r>
                    </a:p>
                  </a:txBody>
                  <a:tcPr/>
                </a:tc>
                <a:tc>
                  <a:txBody>
                    <a:bodyPr/>
                    <a:lstStyle/>
                    <a:p>
                      <a:pPr lvl="0" algn="ctr">
                        <a:buNone/>
                      </a:pPr>
                      <a:r>
                        <a:rPr lang="en-US" sz="3000" b="0" i="0" u="none" strike="noStrike" noProof="0" dirty="0">
                          <a:solidFill>
                            <a:srgbClr val="FF0000"/>
                          </a:solidFill>
                          <a:latin typeface="Calibri"/>
                        </a:rPr>
                        <a:t>✗</a:t>
                      </a:r>
                      <a:endParaRPr lang="en-US" dirty="0"/>
                    </a:p>
                  </a:txBody>
                  <a:tcPr/>
                </a:tc>
                <a:tc>
                  <a:txBody>
                    <a:bodyPr/>
                    <a:lstStyle/>
                    <a:p>
                      <a:pPr lvl="0" algn="ctr">
                        <a:buNone/>
                      </a:pPr>
                      <a:r>
                        <a:rPr lang="en-US" sz="3000" b="0" i="0" u="none" strike="noStrike" noProof="0">
                          <a:solidFill>
                            <a:srgbClr val="70AD47"/>
                          </a:solidFill>
                          <a:latin typeface="Calibri"/>
                        </a:rPr>
                        <a:t>✓</a:t>
                      </a:r>
                      <a:endParaRPr lang="en-US"/>
                    </a:p>
                  </a:txBody>
                  <a:tcPr/>
                </a:tc>
                <a:tc>
                  <a:txBody>
                    <a:bodyPr/>
                    <a:lstStyle/>
                    <a:p>
                      <a:pPr lvl="0" algn="ctr">
                        <a:buNone/>
                      </a:pPr>
                      <a:r>
                        <a:rPr lang="en-US" sz="3000" b="0" i="0" u="none" strike="noStrike" noProof="0">
                          <a:solidFill>
                            <a:srgbClr val="70AD47"/>
                          </a:solidFill>
                          <a:latin typeface="Calibri"/>
                        </a:rPr>
                        <a:t>✓</a:t>
                      </a:r>
                      <a:endParaRPr lang="en-US"/>
                    </a:p>
                  </a:txBody>
                  <a:tcPr/>
                </a:tc>
                <a:tc>
                  <a:txBody>
                    <a:bodyPr/>
                    <a:lstStyle/>
                    <a:p>
                      <a:pPr lvl="0" algn="ctr">
                        <a:buNone/>
                      </a:pPr>
                      <a:r>
                        <a:rPr lang="en-US" sz="3000" b="0" i="0" u="none" strike="noStrike" noProof="0">
                          <a:solidFill>
                            <a:srgbClr val="70AD47"/>
                          </a:solidFill>
                          <a:latin typeface="Calibri"/>
                        </a:rPr>
                        <a:t>✓</a:t>
                      </a:r>
                      <a:endParaRPr lang="en-US"/>
                    </a:p>
                  </a:txBody>
                  <a:tcPr/>
                </a:tc>
                <a:tc>
                  <a:txBody>
                    <a:bodyPr/>
                    <a:lstStyle/>
                    <a:p>
                      <a:pPr lvl="0" algn="ctr">
                        <a:buNone/>
                      </a:pPr>
                      <a:r>
                        <a:rPr lang="en-US" sz="3000" b="0" i="0" u="none" strike="noStrike" noProof="0" dirty="0">
                          <a:solidFill>
                            <a:srgbClr val="70AD47"/>
                          </a:solidFill>
                          <a:latin typeface="Calibri"/>
                        </a:rPr>
                        <a:t>✓</a:t>
                      </a:r>
                      <a:endParaRPr lang="en-US" dirty="0"/>
                    </a:p>
                  </a:txBody>
                  <a:tcPr/>
                </a:tc>
                <a:extLst>
                  <a:ext uri="{0D108BD9-81ED-4DB2-BD59-A6C34878D82A}">
                    <a16:rowId xmlns:a16="http://schemas.microsoft.com/office/drawing/2014/main" val="2865538227"/>
                  </a:ext>
                </a:extLst>
              </a:tr>
              <a:tr h="370840">
                <a:tc>
                  <a:txBody>
                    <a:bodyPr/>
                    <a:lstStyle/>
                    <a:p>
                      <a:pPr lvl="0">
                        <a:buNone/>
                      </a:pPr>
                      <a:r>
                        <a:rPr lang="en-US" sz="2400" dirty="0"/>
                        <a:t>Infinite relations</a:t>
                      </a:r>
                    </a:p>
                  </a:txBody>
                  <a:tcPr/>
                </a:tc>
                <a:tc>
                  <a:txBody>
                    <a:bodyPr/>
                    <a:lstStyle/>
                    <a:p>
                      <a:pPr lvl="0" algn="ctr">
                        <a:buNone/>
                      </a:pPr>
                      <a:r>
                        <a:rPr lang="en-US" sz="3000" b="0" i="0" u="none" strike="noStrike" noProof="0">
                          <a:solidFill>
                            <a:srgbClr val="FF0000"/>
                          </a:solidFill>
                          <a:latin typeface="Calibri"/>
                        </a:rPr>
                        <a:t>✗</a:t>
                      </a:r>
                      <a:endParaRPr lang="en-US">
                        <a:solidFill>
                          <a:srgbClr val="FF0000"/>
                        </a:solidFill>
                      </a:endParaRPr>
                    </a:p>
                  </a:txBody>
                  <a:tcPr/>
                </a:tc>
                <a:tc>
                  <a:txBody>
                    <a:bodyPr/>
                    <a:lstStyle/>
                    <a:p>
                      <a:pPr lvl="0" algn="ctr">
                        <a:buNone/>
                      </a:pPr>
                      <a:r>
                        <a:rPr lang="en-US" sz="3000" b="0" i="0" u="none" strike="noStrike" noProof="0">
                          <a:solidFill>
                            <a:srgbClr val="FF0000"/>
                          </a:solidFill>
                          <a:latin typeface="Calibri"/>
                        </a:rPr>
                        <a:t>✗</a:t>
                      </a:r>
                      <a:endParaRPr lang="en-US"/>
                    </a:p>
                  </a:txBody>
                  <a:tcPr/>
                </a:tc>
                <a:tc>
                  <a:txBody>
                    <a:bodyPr/>
                    <a:lstStyle/>
                    <a:p>
                      <a:pPr lvl="0" algn="ctr">
                        <a:buNone/>
                      </a:pPr>
                      <a:r>
                        <a:rPr lang="en-US" sz="3000" b="0" i="0" u="none" strike="noStrike" noProof="0">
                          <a:solidFill>
                            <a:srgbClr val="70AD47"/>
                          </a:solidFill>
                          <a:latin typeface="Calibri"/>
                        </a:rPr>
                        <a:t>✓</a:t>
                      </a:r>
                      <a:endParaRPr lang="en-US" sz="3000" b="0">
                        <a:solidFill>
                          <a:srgbClr val="70AD47"/>
                        </a:solidFill>
                      </a:endParaRPr>
                    </a:p>
                  </a:txBody>
                  <a:tcPr/>
                </a:tc>
                <a:tc>
                  <a:txBody>
                    <a:bodyPr/>
                    <a:lstStyle/>
                    <a:p>
                      <a:pPr lvl="0" algn="ctr">
                        <a:buNone/>
                      </a:pPr>
                      <a:r>
                        <a:rPr lang="en-US" sz="3000" b="0" i="0" u="none" strike="noStrike" noProof="0">
                          <a:solidFill>
                            <a:srgbClr val="70AD47"/>
                          </a:solidFill>
                          <a:latin typeface="Calibri"/>
                        </a:rPr>
                        <a:t>✓</a:t>
                      </a:r>
                      <a:endParaRPr lang="en-US"/>
                    </a:p>
                  </a:txBody>
                  <a:tcPr/>
                </a:tc>
                <a:tc>
                  <a:txBody>
                    <a:bodyPr/>
                    <a:lstStyle/>
                    <a:p>
                      <a:pPr lvl="0" algn="ctr">
                        <a:buNone/>
                      </a:pPr>
                      <a:r>
                        <a:rPr lang="en-US" sz="3000" b="0" i="0" u="none" strike="noStrike" noProof="0">
                          <a:solidFill>
                            <a:srgbClr val="70AD47"/>
                          </a:solidFill>
                          <a:latin typeface="Calibri"/>
                        </a:rPr>
                        <a:t>✓</a:t>
                      </a:r>
                      <a:endParaRPr lang="en-US" sz="3000" b="0">
                        <a:solidFill>
                          <a:srgbClr val="70AD47"/>
                        </a:solidFill>
                      </a:endParaRPr>
                    </a:p>
                  </a:txBody>
                  <a:tcPr/>
                </a:tc>
                <a:extLst>
                  <a:ext uri="{0D108BD9-81ED-4DB2-BD59-A6C34878D82A}">
                    <a16:rowId xmlns:a16="http://schemas.microsoft.com/office/drawing/2014/main" val="1505743883"/>
                  </a:ext>
                </a:extLst>
              </a:tr>
              <a:tr h="370839">
                <a:tc>
                  <a:txBody>
                    <a:bodyPr/>
                    <a:lstStyle/>
                    <a:p>
                      <a:pPr lvl="0">
                        <a:buNone/>
                      </a:pPr>
                      <a:r>
                        <a:rPr lang="en-US" sz="2400" dirty="0"/>
                        <a:t>Aggregation</a:t>
                      </a:r>
                    </a:p>
                  </a:txBody>
                  <a:tcPr/>
                </a:tc>
                <a:tc>
                  <a:txBody>
                    <a:bodyPr/>
                    <a:lstStyle/>
                    <a:p>
                      <a:pPr lvl="0" algn="ctr">
                        <a:buNone/>
                      </a:pPr>
                      <a:r>
                        <a:rPr lang="en-US" sz="3000" b="0" i="0" u="none" strike="noStrike" noProof="0">
                          <a:solidFill>
                            <a:srgbClr val="70AD47"/>
                          </a:solidFill>
                          <a:latin typeface="Calibri"/>
                        </a:rPr>
                        <a:t>✓</a:t>
                      </a:r>
                      <a:endParaRPr lang="en-US" sz="3000" b="0">
                        <a:solidFill>
                          <a:srgbClr val="70AD47"/>
                        </a:solidFill>
                        <a:latin typeface="Calibri"/>
                      </a:endParaRPr>
                    </a:p>
                  </a:txBody>
                  <a:tcPr/>
                </a:tc>
                <a:tc>
                  <a:txBody>
                    <a:bodyPr/>
                    <a:lstStyle/>
                    <a:p>
                      <a:pPr lvl="0" algn="ctr">
                        <a:buNone/>
                      </a:pPr>
                      <a:r>
                        <a:rPr lang="en-US" sz="3000" b="0" i="0" u="none" strike="noStrike" noProof="0">
                          <a:solidFill>
                            <a:srgbClr val="70AD47"/>
                          </a:solidFill>
                          <a:latin typeface="Calibri"/>
                        </a:rPr>
                        <a:t>✓</a:t>
                      </a:r>
                      <a:endParaRPr lang="en-US" sz="3000" b="0">
                        <a:solidFill>
                          <a:srgbClr val="70AD47"/>
                        </a:solidFill>
                      </a:endParaRPr>
                    </a:p>
                  </a:txBody>
                  <a:tcPr/>
                </a:tc>
                <a:tc>
                  <a:txBody>
                    <a:bodyPr/>
                    <a:lstStyle/>
                    <a:p>
                      <a:pPr lvl="0" algn="ctr">
                        <a:buNone/>
                      </a:pPr>
                      <a:r>
                        <a:rPr lang="en-US" sz="3000" b="0" i="0" u="none" strike="noStrike" noProof="0" dirty="0">
                          <a:solidFill>
                            <a:srgbClr val="FF0000"/>
                          </a:solidFill>
                          <a:latin typeface="Calibri"/>
                        </a:rPr>
                        <a:t>✗</a:t>
                      </a:r>
                      <a:endParaRPr lang="en-US" dirty="0"/>
                    </a:p>
                  </a:txBody>
                  <a:tcPr/>
                </a:tc>
                <a:tc>
                  <a:txBody>
                    <a:bodyPr/>
                    <a:lstStyle/>
                    <a:p>
                      <a:pPr lvl="0" algn="ctr">
                        <a:buNone/>
                      </a:pPr>
                      <a:r>
                        <a:rPr lang="en-US" sz="3000" b="0" i="0" u="none" strike="noStrike" noProof="0">
                          <a:solidFill>
                            <a:srgbClr val="FF0000"/>
                          </a:solidFill>
                          <a:latin typeface="Calibri"/>
                        </a:rPr>
                        <a:t>✗</a:t>
                      </a:r>
                      <a:endParaRPr lang="en-US"/>
                    </a:p>
                  </a:txBody>
                  <a:tcPr/>
                </a:tc>
                <a:tc>
                  <a:txBody>
                    <a:bodyPr/>
                    <a:lstStyle/>
                    <a:p>
                      <a:pPr lvl="0" algn="ctr">
                        <a:buNone/>
                      </a:pPr>
                      <a:r>
                        <a:rPr lang="en-US" sz="3000" b="0" i="0" u="none" strike="noStrike" noProof="0">
                          <a:solidFill>
                            <a:srgbClr val="70AD47"/>
                          </a:solidFill>
                          <a:latin typeface="Calibri"/>
                        </a:rPr>
                        <a:t>✓</a:t>
                      </a:r>
                      <a:endParaRPr lang="en-US" sz="3000" b="0">
                        <a:solidFill>
                          <a:srgbClr val="70AD47"/>
                        </a:solidFill>
                      </a:endParaRPr>
                    </a:p>
                  </a:txBody>
                  <a:tcPr/>
                </a:tc>
                <a:extLst>
                  <a:ext uri="{0D108BD9-81ED-4DB2-BD59-A6C34878D82A}">
                    <a16:rowId xmlns:a16="http://schemas.microsoft.com/office/drawing/2014/main" val="3522662703"/>
                  </a:ext>
                </a:extLst>
              </a:tr>
              <a:tr h="370838">
                <a:tc>
                  <a:txBody>
                    <a:bodyPr/>
                    <a:lstStyle/>
                    <a:p>
                      <a:pPr lvl="0">
                        <a:buNone/>
                      </a:pPr>
                      <a:r>
                        <a:rPr lang="en-US" sz="2400" dirty="0"/>
                        <a:t>Turing complete</a:t>
                      </a:r>
                    </a:p>
                  </a:txBody>
                  <a:tcPr/>
                </a:tc>
                <a:tc>
                  <a:txBody>
                    <a:bodyPr/>
                    <a:lstStyle/>
                    <a:p>
                      <a:pPr lvl="0" algn="ctr">
                        <a:buNone/>
                      </a:pPr>
                      <a:r>
                        <a:rPr lang="en-US" sz="3000" b="0" i="0" u="none" strike="noStrike" noProof="0">
                          <a:solidFill>
                            <a:srgbClr val="FF0000"/>
                          </a:solidFill>
                          <a:latin typeface="Calibri"/>
                        </a:rPr>
                        <a:t>✗</a:t>
                      </a:r>
                      <a:endParaRPr lang="en-US"/>
                    </a:p>
                  </a:txBody>
                  <a:tcPr/>
                </a:tc>
                <a:tc>
                  <a:txBody>
                    <a:bodyPr/>
                    <a:lstStyle/>
                    <a:p>
                      <a:pPr lvl="0" algn="ctr">
                        <a:buNone/>
                      </a:pPr>
                      <a:r>
                        <a:rPr lang="en-US" sz="3000" b="0" i="0" u="none" strike="noStrike" noProof="0">
                          <a:solidFill>
                            <a:srgbClr val="FF0000"/>
                          </a:solidFill>
                          <a:latin typeface="Calibri"/>
                        </a:rPr>
                        <a:t>✗</a:t>
                      </a:r>
                      <a:endParaRPr lang="en-US"/>
                    </a:p>
                  </a:txBody>
                  <a:tcPr/>
                </a:tc>
                <a:tc>
                  <a:txBody>
                    <a:bodyPr/>
                    <a:lstStyle/>
                    <a:p>
                      <a:pPr lvl="0" algn="ctr">
                        <a:buNone/>
                      </a:pPr>
                      <a:r>
                        <a:rPr lang="en-US" sz="3000" b="0" i="0" u="none" strike="noStrike" noProof="0">
                          <a:solidFill>
                            <a:srgbClr val="70AD47"/>
                          </a:solidFill>
                          <a:latin typeface="Calibri"/>
                        </a:rPr>
                        <a:t>✓</a:t>
                      </a:r>
                      <a:endParaRPr lang="en-US" sz="3000" b="0">
                        <a:solidFill>
                          <a:srgbClr val="70AD47"/>
                        </a:solidFill>
                      </a:endParaRPr>
                    </a:p>
                  </a:txBody>
                  <a:tcPr/>
                </a:tc>
                <a:tc>
                  <a:txBody>
                    <a:bodyPr/>
                    <a:lstStyle/>
                    <a:p>
                      <a:pPr lvl="0" algn="ctr">
                        <a:buNone/>
                      </a:pPr>
                      <a:r>
                        <a:rPr lang="en-US" sz="3000" b="0" i="0" u="none" strike="noStrike" noProof="0">
                          <a:solidFill>
                            <a:srgbClr val="70AD47"/>
                          </a:solidFill>
                          <a:latin typeface="Calibri"/>
                        </a:rPr>
                        <a:t>✓</a:t>
                      </a:r>
                      <a:endParaRPr lang="en-US"/>
                    </a:p>
                  </a:txBody>
                  <a:tcPr/>
                </a:tc>
                <a:tc>
                  <a:txBody>
                    <a:bodyPr/>
                    <a:lstStyle/>
                    <a:p>
                      <a:pPr lvl="0" algn="ctr">
                        <a:buNone/>
                      </a:pPr>
                      <a:r>
                        <a:rPr lang="en-US" sz="3000" b="0" i="0" u="none" strike="noStrike" noProof="0">
                          <a:solidFill>
                            <a:srgbClr val="70AD47"/>
                          </a:solidFill>
                          <a:latin typeface="Calibri"/>
                        </a:rPr>
                        <a:t>✓</a:t>
                      </a:r>
                      <a:endParaRPr lang="en-US" sz="3000" b="0">
                        <a:solidFill>
                          <a:srgbClr val="70AD47"/>
                        </a:solidFill>
                      </a:endParaRPr>
                    </a:p>
                  </a:txBody>
                  <a:tcPr/>
                </a:tc>
                <a:extLst>
                  <a:ext uri="{0D108BD9-81ED-4DB2-BD59-A6C34878D82A}">
                    <a16:rowId xmlns:a16="http://schemas.microsoft.com/office/drawing/2014/main" val="957847615"/>
                  </a:ext>
                </a:extLst>
              </a:tr>
              <a:tr h="370838">
                <a:tc>
                  <a:txBody>
                    <a:bodyPr/>
                    <a:lstStyle/>
                    <a:p>
                      <a:pPr lvl="0">
                        <a:buNone/>
                      </a:pPr>
                      <a:r>
                        <a:rPr lang="en-US" sz="2400" dirty="0"/>
                        <a:t>Constraints</a:t>
                      </a:r>
                    </a:p>
                  </a:txBody>
                  <a:tcPr/>
                </a:tc>
                <a:tc>
                  <a:txBody>
                    <a:bodyPr/>
                    <a:lstStyle/>
                    <a:p>
                      <a:pPr lvl="0" algn="ctr">
                        <a:buNone/>
                      </a:pPr>
                      <a:r>
                        <a:rPr lang="en-US" sz="3000" b="0" i="0" u="none" strike="noStrike" noProof="0" dirty="0">
                          <a:solidFill>
                            <a:srgbClr val="FF0000"/>
                          </a:solidFill>
                          <a:latin typeface="Calibri"/>
                        </a:rPr>
                        <a:t>✗</a:t>
                      </a:r>
                      <a:endParaRPr lang="en-US" dirty="0"/>
                    </a:p>
                  </a:txBody>
                  <a:tcPr/>
                </a:tc>
                <a:tc>
                  <a:txBody>
                    <a:bodyPr/>
                    <a:lstStyle/>
                    <a:p>
                      <a:pPr lvl="0" algn="ctr">
                        <a:buNone/>
                      </a:pPr>
                      <a:r>
                        <a:rPr lang="en-US" sz="3000" b="0" i="0" u="none" strike="noStrike" noProof="0">
                          <a:solidFill>
                            <a:srgbClr val="FF0000"/>
                          </a:solidFill>
                          <a:latin typeface="Calibri"/>
                        </a:rPr>
                        <a:t>✗</a:t>
                      </a:r>
                      <a:endParaRPr lang="en-US"/>
                    </a:p>
                  </a:txBody>
                  <a:tcPr/>
                </a:tc>
                <a:tc>
                  <a:txBody>
                    <a:bodyPr/>
                    <a:lstStyle/>
                    <a:p>
                      <a:pPr lvl="0" algn="ctr">
                        <a:buNone/>
                      </a:pPr>
                      <a:r>
                        <a:rPr lang="en-US" sz="3000" b="0" i="0" u="none" strike="noStrike" noProof="0">
                          <a:solidFill>
                            <a:srgbClr val="FF0000"/>
                          </a:solidFill>
                          <a:latin typeface="Calibri"/>
                        </a:rPr>
                        <a:t>✗</a:t>
                      </a:r>
                      <a:endParaRPr lang="en-US"/>
                    </a:p>
                  </a:txBody>
                  <a:tcPr/>
                </a:tc>
                <a:tc>
                  <a:txBody>
                    <a:bodyPr/>
                    <a:lstStyle/>
                    <a:p>
                      <a:pPr lvl="0" algn="ctr">
                        <a:buNone/>
                      </a:pPr>
                      <a:r>
                        <a:rPr lang="en-US" sz="3000" b="0" i="0" u="none" strike="noStrike" noProof="0">
                          <a:solidFill>
                            <a:srgbClr val="70AD47"/>
                          </a:solidFill>
                          <a:latin typeface="Calibri"/>
                        </a:rPr>
                        <a:t>✓</a:t>
                      </a:r>
                      <a:endParaRPr lang="en-US"/>
                    </a:p>
                  </a:txBody>
                  <a:tcPr/>
                </a:tc>
                <a:tc>
                  <a:txBody>
                    <a:bodyPr/>
                    <a:lstStyle/>
                    <a:p>
                      <a:pPr lvl="0" algn="ctr">
                        <a:buNone/>
                      </a:pPr>
                      <a:r>
                        <a:rPr lang="en-US" sz="3000" b="0" i="0" u="none" strike="noStrike" noProof="0" dirty="0">
                          <a:solidFill>
                            <a:srgbClr val="70AD47"/>
                          </a:solidFill>
                          <a:latin typeface="Calibri"/>
                        </a:rPr>
                        <a:t>✓</a:t>
                      </a:r>
                      <a:endParaRPr lang="en-US" dirty="0"/>
                    </a:p>
                  </a:txBody>
                  <a:tcPr/>
                </a:tc>
                <a:extLst>
                  <a:ext uri="{0D108BD9-81ED-4DB2-BD59-A6C34878D82A}">
                    <a16:rowId xmlns:a16="http://schemas.microsoft.com/office/drawing/2014/main" val="273178994"/>
                  </a:ext>
                </a:extLst>
              </a:tr>
            </a:tbl>
          </a:graphicData>
        </a:graphic>
      </p:graphicFrame>
      <p:sp>
        <p:nvSpPr>
          <p:cNvPr id="2" name="Oval 1">
            <a:extLst>
              <a:ext uri="{FF2B5EF4-FFF2-40B4-BE49-F238E27FC236}">
                <a16:creationId xmlns:a16="http://schemas.microsoft.com/office/drawing/2014/main" id="{7820C69E-D81B-427D-8BC7-DAF837E4FE78}"/>
              </a:ext>
            </a:extLst>
          </p:cNvPr>
          <p:cNvSpPr/>
          <p:nvPr/>
        </p:nvSpPr>
        <p:spPr>
          <a:xfrm>
            <a:off x="6269046" y="3159684"/>
            <a:ext cx="1009403" cy="1336115"/>
          </a:xfrm>
          <a:prstGeom prst="ellipse">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peech Bubble: Oval 2">
            <a:extLst>
              <a:ext uri="{FF2B5EF4-FFF2-40B4-BE49-F238E27FC236}">
                <a16:creationId xmlns:a16="http://schemas.microsoft.com/office/drawing/2014/main" id="{ED5FB5D1-4F28-4471-81A9-022E293FAE8A}"/>
              </a:ext>
            </a:extLst>
          </p:cNvPr>
          <p:cNvSpPr/>
          <p:nvPr/>
        </p:nvSpPr>
        <p:spPr>
          <a:xfrm>
            <a:off x="8010822" y="5111929"/>
            <a:ext cx="3040083" cy="1318161"/>
          </a:xfrm>
          <a:prstGeom prst="wedgeEllipseCallout">
            <a:avLst>
              <a:gd name="adj1" fmla="val -77175"/>
              <a:gd name="adj2" fmla="val -10637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Hard to mix</a:t>
            </a:r>
          </a:p>
        </p:txBody>
      </p:sp>
      <p:sp>
        <p:nvSpPr>
          <p:cNvPr id="5" name="TextBox 4">
            <a:extLst>
              <a:ext uri="{FF2B5EF4-FFF2-40B4-BE49-F238E27FC236}">
                <a16:creationId xmlns:a16="http://schemas.microsoft.com/office/drawing/2014/main" id="{4A00C8E7-9DDD-427E-9B6A-83F5A467E58B}"/>
              </a:ext>
            </a:extLst>
          </p:cNvPr>
          <p:cNvSpPr txBox="1"/>
          <p:nvPr/>
        </p:nvSpPr>
        <p:spPr>
          <a:xfrm>
            <a:off x="0" y="201746"/>
            <a:ext cx="12192000" cy="769441"/>
          </a:xfrm>
          <a:prstGeom prst="rect">
            <a:avLst/>
          </a:prstGeom>
          <a:noFill/>
        </p:spPr>
        <p:txBody>
          <a:bodyPr wrap="square" rtlCol="0">
            <a:spAutoFit/>
          </a:bodyPr>
          <a:lstStyle/>
          <a:p>
            <a:pPr algn="ctr"/>
            <a:r>
              <a:rPr lang="en-US" sz="4400" dirty="0">
                <a:latin typeface="+mj-lt"/>
              </a:rPr>
              <a:t>Dyna vs.  Prior Work</a:t>
            </a:r>
          </a:p>
        </p:txBody>
      </p:sp>
      <p:sp>
        <p:nvSpPr>
          <p:cNvPr id="8" name="blocker 1">
            <a:extLst>
              <a:ext uri="{FF2B5EF4-FFF2-40B4-BE49-F238E27FC236}">
                <a16:creationId xmlns:a16="http://schemas.microsoft.com/office/drawing/2014/main" id="{24029356-3C67-441A-BDE7-A414081655FA}"/>
              </a:ext>
            </a:extLst>
          </p:cNvPr>
          <p:cNvSpPr/>
          <p:nvPr/>
        </p:nvSpPr>
        <p:spPr>
          <a:xfrm>
            <a:off x="247650" y="2057400"/>
            <a:ext cx="8138583" cy="40147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blocker 2">
            <a:extLst>
              <a:ext uri="{FF2B5EF4-FFF2-40B4-BE49-F238E27FC236}">
                <a16:creationId xmlns:a16="http://schemas.microsoft.com/office/drawing/2014/main" id="{AED0334F-697E-4561-802F-29F82A28F8F9}"/>
              </a:ext>
            </a:extLst>
          </p:cNvPr>
          <p:cNvSpPr/>
          <p:nvPr/>
        </p:nvSpPr>
        <p:spPr>
          <a:xfrm>
            <a:off x="212220" y="2591089"/>
            <a:ext cx="8138583" cy="40147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blocker 3">
            <a:extLst>
              <a:ext uri="{FF2B5EF4-FFF2-40B4-BE49-F238E27FC236}">
                <a16:creationId xmlns:a16="http://schemas.microsoft.com/office/drawing/2014/main" id="{5FAF8DBC-8F1D-498E-B313-B7E405122246}"/>
              </a:ext>
            </a:extLst>
          </p:cNvPr>
          <p:cNvSpPr/>
          <p:nvPr/>
        </p:nvSpPr>
        <p:spPr>
          <a:xfrm>
            <a:off x="212220" y="3104535"/>
            <a:ext cx="8138583" cy="32518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blocker 4">
            <a:extLst>
              <a:ext uri="{FF2B5EF4-FFF2-40B4-BE49-F238E27FC236}">
                <a16:creationId xmlns:a16="http://schemas.microsoft.com/office/drawing/2014/main" id="{0646CC34-10D9-4BE9-8169-6E37F4AACF59}"/>
              </a:ext>
            </a:extLst>
          </p:cNvPr>
          <p:cNvSpPr/>
          <p:nvPr/>
        </p:nvSpPr>
        <p:spPr>
          <a:xfrm>
            <a:off x="143679" y="3939084"/>
            <a:ext cx="8138583" cy="254912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blocker 5">
            <a:extLst>
              <a:ext uri="{FF2B5EF4-FFF2-40B4-BE49-F238E27FC236}">
                <a16:creationId xmlns:a16="http://schemas.microsoft.com/office/drawing/2014/main" id="{82A50A78-3802-439A-8276-D4FF22EC83BF}"/>
              </a:ext>
            </a:extLst>
          </p:cNvPr>
          <p:cNvSpPr/>
          <p:nvPr/>
        </p:nvSpPr>
        <p:spPr>
          <a:xfrm>
            <a:off x="247650" y="4507091"/>
            <a:ext cx="8138583" cy="21848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blocker 6">
            <a:extLst>
              <a:ext uri="{FF2B5EF4-FFF2-40B4-BE49-F238E27FC236}">
                <a16:creationId xmlns:a16="http://schemas.microsoft.com/office/drawing/2014/main" id="{56006F57-2DAD-40A7-85EE-7A3D9CEE553A}"/>
              </a:ext>
            </a:extLst>
          </p:cNvPr>
          <p:cNvSpPr/>
          <p:nvPr/>
        </p:nvSpPr>
        <p:spPr>
          <a:xfrm>
            <a:off x="142875" y="5337686"/>
            <a:ext cx="8138583" cy="10924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Bubble 1 finite">
            <a:extLst>
              <a:ext uri="{FF2B5EF4-FFF2-40B4-BE49-F238E27FC236}">
                <a16:creationId xmlns:a16="http://schemas.microsoft.com/office/drawing/2014/main" id="{42A32299-B372-474B-8A24-FFD774614D57}"/>
              </a:ext>
            </a:extLst>
          </p:cNvPr>
          <p:cNvSpPr/>
          <p:nvPr/>
        </p:nvSpPr>
        <p:spPr>
          <a:xfrm>
            <a:off x="2973148" y="2856191"/>
            <a:ext cx="3514726" cy="1943100"/>
          </a:xfrm>
          <a:prstGeom prst="wedgeEllipseCallout">
            <a:avLst>
              <a:gd name="adj1" fmla="val -84857"/>
              <a:gd name="adj2" fmla="val -6634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Supported by all.</a:t>
            </a:r>
          </a:p>
          <a:p>
            <a:pPr algn="ctr"/>
            <a:r>
              <a:rPr lang="en-US" sz="2400" dirty="0"/>
              <a:t>Naïve strategies terminate due to finite.</a:t>
            </a:r>
          </a:p>
        </p:txBody>
      </p:sp>
      <p:sp>
        <p:nvSpPr>
          <p:cNvPr id="11" name="bubble 2 deductive">
            <a:extLst>
              <a:ext uri="{FF2B5EF4-FFF2-40B4-BE49-F238E27FC236}">
                <a16:creationId xmlns:a16="http://schemas.microsoft.com/office/drawing/2014/main" id="{28241CF1-617E-4687-9A91-5412FF265414}"/>
              </a:ext>
            </a:extLst>
          </p:cNvPr>
          <p:cNvSpPr/>
          <p:nvPr/>
        </p:nvSpPr>
        <p:spPr>
          <a:xfrm>
            <a:off x="3267594" y="3771901"/>
            <a:ext cx="3220280" cy="1714500"/>
          </a:xfrm>
          <a:prstGeom prst="wedgeEllipseCallout">
            <a:avLst>
              <a:gd name="adj1" fmla="val -88746"/>
              <a:gd name="adj2" fmla="val -8754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Combining rules and “facts” to infer new “facts”</a:t>
            </a:r>
          </a:p>
        </p:txBody>
      </p:sp>
      <p:sp>
        <p:nvSpPr>
          <p:cNvPr id="12" name="bubble 3 infinite">
            <a:extLst>
              <a:ext uri="{FF2B5EF4-FFF2-40B4-BE49-F238E27FC236}">
                <a16:creationId xmlns:a16="http://schemas.microsoft.com/office/drawing/2014/main" id="{760C076A-37BC-437F-A34A-4241C7C54816}"/>
              </a:ext>
            </a:extLst>
          </p:cNvPr>
          <p:cNvSpPr/>
          <p:nvPr/>
        </p:nvSpPr>
        <p:spPr>
          <a:xfrm>
            <a:off x="2761644" y="3999358"/>
            <a:ext cx="3514726" cy="2244279"/>
          </a:xfrm>
          <a:prstGeom prst="wedgeEllipseCallout">
            <a:avLst>
              <a:gd name="adj1" fmla="val -70426"/>
              <a:gd name="adj2" fmla="val -5201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E.g. can we represent the set of all positive integers, or all prime numbers</a:t>
            </a:r>
          </a:p>
        </p:txBody>
      </p:sp>
      <p:sp>
        <p:nvSpPr>
          <p:cNvPr id="13" name="bubble 4 aggregation">
            <a:extLst>
              <a:ext uri="{FF2B5EF4-FFF2-40B4-BE49-F238E27FC236}">
                <a16:creationId xmlns:a16="http://schemas.microsoft.com/office/drawing/2014/main" id="{29EC2938-D0E7-4FAC-937A-14A5EE55934B}"/>
              </a:ext>
            </a:extLst>
          </p:cNvPr>
          <p:cNvSpPr/>
          <p:nvPr/>
        </p:nvSpPr>
        <p:spPr>
          <a:xfrm>
            <a:off x="3019424" y="4905114"/>
            <a:ext cx="6243639" cy="1209962"/>
          </a:xfrm>
          <a:prstGeom prst="wedgeEllipseCallout">
            <a:avLst>
              <a:gd name="adj1" fmla="val -66026"/>
              <a:gd name="adj2" fmla="val -8533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Courier New" panose="02070309020205020404" pitchFamily="49" charset="0"/>
                <a:cs typeface="Courier New" panose="02070309020205020404" pitchFamily="49" charset="0"/>
              </a:rPr>
              <a:t>SELECT </a:t>
            </a:r>
            <a:r>
              <a:rPr lang="en-US" sz="2200" u="sng" dirty="0">
                <a:latin typeface="Courier New" panose="02070309020205020404" pitchFamily="49" charset="0"/>
                <a:cs typeface="Courier New" panose="02070309020205020404" pitchFamily="49" charset="0"/>
              </a:rPr>
              <a:t>sum(column)</a:t>
            </a:r>
            <a:r>
              <a:rPr lang="en-US" sz="2200" dirty="0">
                <a:latin typeface="Courier New" panose="02070309020205020404" pitchFamily="49" charset="0"/>
                <a:cs typeface="Courier New" panose="02070309020205020404" pitchFamily="49" charset="0"/>
              </a:rPr>
              <a:t> FROM x</a:t>
            </a:r>
          </a:p>
          <a:p>
            <a:pPr algn="ctr"/>
            <a:r>
              <a:rPr lang="en-US" sz="2200" dirty="0">
                <a:cs typeface="Courier New" panose="02070309020205020404" pitchFamily="49" charset="0"/>
              </a:rPr>
              <a:t>Important for weighted programs</a:t>
            </a:r>
          </a:p>
        </p:txBody>
      </p:sp>
      <p:sp>
        <p:nvSpPr>
          <p:cNvPr id="14" name="bubble 5 turing">
            <a:extLst>
              <a:ext uri="{FF2B5EF4-FFF2-40B4-BE49-F238E27FC236}">
                <a16:creationId xmlns:a16="http://schemas.microsoft.com/office/drawing/2014/main" id="{D672BAB2-67B5-483C-9E8F-53BCB3D8F8AD}"/>
              </a:ext>
            </a:extLst>
          </p:cNvPr>
          <p:cNvSpPr/>
          <p:nvPr/>
        </p:nvSpPr>
        <p:spPr>
          <a:xfrm>
            <a:off x="2714372" y="2550011"/>
            <a:ext cx="3629025" cy="1469466"/>
          </a:xfrm>
          <a:prstGeom prst="wedgeEllipseCallout">
            <a:avLst>
              <a:gd name="adj1" fmla="val -70439"/>
              <a:gd name="adj2" fmla="val 8778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Is this a full programming language</a:t>
            </a:r>
          </a:p>
        </p:txBody>
      </p:sp>
      <mc:AlternateContent xmlns:mc="http://schemas.openxmlformats.org/markup-compatibility/2006" xmlns:a14="http://schemas.microsoft.com/office/drawing/2010/main">
        <mc:Choice Requires="a14">
          <p:sp>
            <p:nvSpPr>
              <p:cNvPr id="15" name="bubble 6 constraints">
                <a:extLst>
                  <a:ext uri="{FF2B5EF4-FFF2-40B4-BE49-F238E27FC236}">
                    <a16:creationId xmlns:a16="http://schemas.microsoft.com/office/drawing/2014/main" id="{1B85B3B3-2E6C-422D-BB2C-0A7616469102}"/>
                  </a:ext>
                </a:extLst>
              </p:cNvPr>
              <p:cNvSpPr/>
              <p:nvPr/>
            </p:nvSpPr>
            <p:spPr>
              <a:xfrm>
                <a:off x="2000605" y="2771775"/>
                <a:ext cx="4200524" cy="2300288"/>
              </a:xfrm>
              <a:prstGeom prst="wedgeEllipseCallout">
                <a:avLst>
                  <a:gd name="adj1" fmla="val -49260"/>
                  <a:gd name="adj2" fmla="val 6063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Can expressions like: </a:t>
                </a:r>
              </a:p>
              <a:p>
                <a:pPr algn="ctr"/>
                <a14:m>
                  <m:oMath xmlns:m="http://schemas.openxmlformats.org/officeDocument/2006/math">
                    <m:r>
                      <a:rPr lang="en-US" sz="2400" b="0" i="1" smtClean="0">
                        <a:latin typeface="Cambria Math" panose="02040503050406030204" pitchFamily="18" charset="0"/>
                      </a:rPr>
                      <m:t>𝑋</m:t>
                    </m:r>
                    <m:r>
                      <a:rPr lang="en-US" sz="2400" b="0" i="1" smtClean="0">
                        <a:latin typeface="Cambria Math" panose="02040503050406030204" pitchFamily="18" charset="0"/>
                      </a:rPr>
                      <m:t>&lt;</m:t>
                    </m:r>
                    <m:r>
                      <a:rPr lang="en-US" sz="2400" b="0" i="1" smtClean="0">
                        <a:latin typeface="Cambria Math" panose="02040503050406030204" pitchFamily="18" charset="0"/>
                      </a:rPr>
                      <m:t>𝑌</m:t>
                    </m:r>
                  </m:oMath>
                </a14:m>
                <a:r>
                  <a:rPr lang="en-US" sz="2400" dirty="0"/>
                  <a:t> &amp;&amp; </a:t>
                </a:r>
                <a14:m>
                  <m:oMath xmlns:m="http://schemas.openxmlformats.org/officeDocument/2006/math">
                    <m:r>
                      <a:rPr lang="en-US" sz="2400" b="0" i="1" smtClean="0">
                        <a:latin typeface="Cambria Math" panose="02040503050406030204" pitchFamily="18" charset="0"/>
                      </a:rPr>
                      <m:t>𝑌</m:t>
                    </m:r>
                    <m:r>
                      <a:rPr lang="en-US" sz="2400" b="0" i="1" smtClean="0">
                        <a:latin typeface="Cambria Math" panose="02040503050406030204" pitchFamily="18" charset="0"/>
                      </a:rPr>
                      <m:t>&lt;</m:t>
                    </m:r>
                    <m:r>
                      <a:rPr lang="en-US" sz="2400" b="0" i="1" smtClean="0">
                        <a:latin typeface="Cambria Math" panose="02040503050406030204" pitchFamily="18" charset="0"/>
                      </a:rPr>
                      <m:t>𝑋</m:t>
                    </m:r>
                  </m:oMath>
                </a14:m>
                <a:endParaRPr lang="en-US" sz="2400" dirty="0"/>
              </a:p>
              <a:p>
                <a:pPr algn="ctr"/>
                <a:r>
                  <a:rPr lang="en-US" sz="2400" dirty="0"/>
                  <a:t> be identified as impossible</a:t>
                </a:r>
              </a:p>
            </p:txBody>
          </p:sp>
        </mc:Choice>
        <mc:Fallback xmlns="">
          <p:sp>
            <p:nvSpPr>
              <p:cNvPr id="15" name="bubble 6 constraints">
                <a:extLst>
                  <a:ext uri="{FF2B5EF4-FFF2-40B4-BE49-F238E27FC236}">
                    <a16:creationId xmlns:a16="http://schemas.microsoft.com/office/drawing/2014/main" id="{1B85B3B3-2E6C-422D-BB2C-0A7616469102}"/>
                  </a:ext>
                </a:extLst>
              </p:cNvPr>
              <p:cNvSpPr>
                <a:spLocks noRot="1" noChangeAspect="1" noMove="1" noResize="1" noEditPoints="1" noAdjustHandles="1" noChangeArrowheads="1" noChangeShapeType="1" noTextEdit="1"/>
              </p:cNvSpPr>
              <p:nvPr/>
            </p:nvSpPr>
            <p:spPr>
              <a:xfrm>
                <a:off x="2000605" y="2771775"/>
                <a:ext cx="4200524" cy="2300288"/>
              </a:xfrm>
              <a:prstGeom prst="wedgeEllipseCallout">
                <a:avLst>
                  <a:gd name="adj1" fmla="val -49260"/>
                  <a:gd name="adj2" fmla="val 60637"/>
                </a:avLst>
              </a:prstGeom>
              <a:blipFill>
                <a:blip r:embed="rId4"/>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172551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8"/>
                                        </p:tgtEl>
                                      </p:cBhvr>
                                    </p:animEffect>
                                    <p:set>
                                      <p:cBhvr>
                                        <p:cTn id="12" dur="1" fill="hold">
                                          <p:stCondLst>
                                            <p:cond delay="499"/>
                                          </p:stCondLst>
                                        </p:cTn>
                                        <p:tgtEl>
                                          <p:spTgt spid="8"/>
                                        </p:tgtEl>
                                        <p:attrNameLst>
                                          <p:attrName>style.visibility</p:attrName>
                                        </p:attrNameLst>
                                      </p:cBhvr>
                                      <p:to>
                                        <p:strVal val="hidden"/>
                                      </p:to>
                                    </p:set>
                                  </p:childTnLst>
                                </p:cTn>
                              </p:par>
                              <p:par>
                                <p:cTn id="13" presetID="10"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grpId="0" nodeType="clickEffect">
                                  <p:stCondLst>
                                    <p:cond delay="0"/>
                                  </p:stCondLst>
                                  <p:childTnLst>
                                    <p:animEffect transition="out" filter="fade">
                                      <p:cBhvr>
                                        <p:cTn id="19" dur="500"/>
                                        <p:tgtEl>
                                          <p:spTgt spid="16"/>
                                        </p:tgtEl>
                                      </p:cBhvr>
                                    </p:animEffect>
                                    <p:set>
                                      <p:cBhvr>
                                        <p:cTn id="20" dur="1" fill="hold">
                                          <p:stCondLst>
                                            <p:cond delay="499"/>
                                          </p:stCondLst>
                                        </p:cTn>
                                        <p:tgtEl>
                                          <p:spTgt spid="16"/>
                                        </p:tgtEl>
                                        <p:attrNameLst>
                                          <p:attrName>style.visibility</p:attrName>
                                        </p:attrNameLst>
                                      </p:cBhvr>
                                      <p:to>
                                        <p:strVal val="hidden"/>
                                      </p:to>
                                    </p:set>
                                  </p:childTnLst>
                                </p:cTn>
                              </p:par>
                              <p:par>
                                <p:cTn id="21" presetID="10" presetClass="exit" presetSubtype="0" fill="hold" grpId="1" nodeType="withEffect">
                                  <p:stCondLst>
                                    <p:cond delay="0"/>
                                  </p:stCondLst>
                                  <p:childTnLst>
                                    <p:animEffect transition="out" filter="fade">
                                      <p:cBhvr>
                                        <p:cTn id="22" dur="500"/>
                                        <p:tgtEl>
                                          <p:spTgt spid="6"/>
                                        </p:tgtEl>
                                      </p:cBhvr>
                                    </p:animEffect>
                                    <p:set>
                                      <p:cBhvr>
                                        <p:cTn id="23" dur="1" fill="hold">
                                          <p:stCondLst>
                                            <p:cond delay="499"/>
                                          </p:stCondLst>
                                        </p:cTn>
                                        <p:tgtEl>
                                          <p:spTgt spid="6"/>
                                        </p:tgtEl>
                                        <p:attrNameLst>
                                          <p:attrName>style.visibility</p:attrName>
                                        </p:attrNameLst>
                                      </p:cBhvr>
                                      <p:to>
                                        <p:strVal val="hidden"/>
                                      </p:to>
                                    </p:set>
                                  </p:childTnLst>
                                </p:cTn>
                              </p:par>
                              <p:par>
                                <p:cTn id="24" presetID="10" presetClass="entr" presetSubtype="0" fill="hold" grpId="0" nodeType="with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500"/>
                                        <p:tgtEl>
                                          <p:spTgt spid="11"/>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xit" presetSubtype="0" fill="hold" grpId="0" nodeType="clickEffect">
                                  <p:stCondLst>
                                    <p:cond delay="0"/>
                                  </p:stCondLst>
                                  <p:childTnLst>
                                    <p:animEffect transition="out" filter="fade">
                                      <p:cBhvr>
                                        <p:cTn id="30" dur="500"/>
                                        <p:tgtEl>
                                          <p:spTgt spid="17"/>
                                        </p:tgtEl>
                                      </p:cBhvr>
                                    </p:animEffect>
                                    <p:set>
                                      <p:cBhvr>
                                        <p:cTn id="31" dur="1" fill="hold">
                                          <p:stCondLst>
                                            <p:cond delay="499"/>
                                          </p:stCondLst>
                                        </p:cTn>
                                        <p:tgtEl>
                                          <p:spTgt spid="17"/>
                                        </p:tgtEl>
                                        <p:attrNameLst>
                                          <p:attrName>style.visibility</p:attrName>
                                        </p:attrNameLst>
                                      </p:cBhvr>
                                      <p:to>
                                        <p:strVal val="hidden"/>
                                      </p:to>
                                    </p:set>
                                  </p:childTnLst>
                                </p:cTn>
                              </p:par>
                              <p:par>
                                <p:cTn id="32" presetID="10" presetClass="exit" presetSubtype="0" fill="hold" grpId="1" nodeType="withEffect">
                                  <p:stCondLst>
                                    <p:cond delay="0"/>
                                  </p:stCondLst>
                                  <p:childTnLst>
                                    <p:animEffect transition="out" filter="fade">
                                      <p:cBhvr>
                                        <p:cTn id="33" dur="500"/>
                                        <p:tgtEl>
                                          <p:spTgt spid="11"/>
                                        </p:tgtEl>
                                      </p:cBhvr>
                                    </p:animEffect>
                                    <p:set>
                                      <p:cBhvr>
                                        <p:cTn id="34" dur="1" fill="hold">
                                          <p:stCondLst>
                                            <p:cond delay="499"/>
                                          </p:stCondLst>
                                        </p:cTn>
                                        <p:tgtEl>
                                          <p:spTgt spid="11"/>
                                        </p:tgtEl>
                                        <p:attrNameLst>
                                          <p:attrName>style.visibility</p:attrName>
                                        </p:attrNameLst>
                                      </p:cBhvr>
                                      <p:to>
                                        <p:strVal val="hidden"/>
                                      </p:to>
                                    </p:set>
                                  </p:childTnLst>
                                </p:cTn>
                              </p:par>
                              <p:par>
                                <p:cTn id="35" presetID="10" presetClass="entr" presetSubtype="0" fill="hold" grpId="0" nodeType="with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fade">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grpId="0" nodeType="clickEffect">
                                  <p:stCondLst>
                                    <p:cond delay="0"/>
                                  </p:stCondLst>
                                  <p:childTnLst>
                                    <p:animEffect transition="out" filter="fade">
                                      <p:cBhvr>
                                        <p:cTn id="41" dur="500"/>
                                        <p:tgtEl>
                                          <p:spTgt spid="18"/>
                                        </p:tgtEl>
                                      </p:cBhvr>
                                    </p:animEffect>
                                    <p:set>
                                      <p:cBhvr>
                                        <p:cTn id="42" dur="1" fill="hold">
                                          <p:stCondLst>
                                            <p:cond delay="499"/>
                                          </p:stCondLst>
                                        </p:cTn>
                                        <p:tgtEl>
                                          <p:spTgt spid="18"/>
                                        </p:tgtEl>
                                        <p:attrNameLst>
                                          <p:attrName>style.visibility</p:attrName>
                                        </p:attrNameLst>
                                      </p:cBhvr>
                                      <p:to>
                                        <p:strVal val="hidden"/>
                                      </p:to>
                                    </p:set>
                                  </p:childTnLst>
                                </p:cTn>
                              </p:par>
                              <p:par>
                                <p:cTn id="43" presetID="10" presetClass="exit" presetSubtype="0" fill="hold" grpId="1" nodeType="withEffect">
                                  <p:stCondLst>
                                    <p:cond delay="0"/>
                                  </p:stCondLst>
                                  <p:childTnLst>
                                    <p:animEffect transition="out" filter="fade">
                                      <p:cBhvr>
                                        <p:cTn id="44" dur="500"/>
                                        <p:tgtEl>
                                          <p:spTgt spid="12"/>
                                        </p:tgtEl>
                                      </p:cBhvr>
                                    </p:animEffect>
                                    <p:set>
                                      <p:cBhvr>
                                        <p:cTn id="45" dur="1" fill="hold">
                                          <p:stCondLst>
                                            <p:cond delay="499"/>
                                          </p:stCondLst>
                                        </p:cTn>
                                        <p:tgtEl>
                                          <p:spTgt spid="12"/>
                                        </p:tgtEl>
                                        <p:attrNameLst>
                                          <p:attrName>style.visibility</p:attrName>
                                        </p:attrNameLst>
                                      </p:cBhvr>
                                      <p:to>
                                        <p:strVal val="hidden"/>
                                      </p:to>
                                    </p:set>
                                  </p:childTnLst>
                                </p:cTn>
                              </p:par>
                              <p:par>
                                <p:cTn id="46" presetID="10" presetClass="entr" presetSubtype="0" fill="hold" grpId="0" nodeType="withEffect">
                                  <p:stCondLst>
                                    <p:cond delay="0"/>
                                  </p:stCondLst>
                                  <p:childTnLst>
                                    <p:set>
                                      <p:cBhvr>
                                        <p:cTn id="47" dur="1" fill="hold">
                                          <p:stCondLst>
                                            <p:cond delay="0"/>
                                          </p:stCondLst>
                                        </p:cTn>
                                        <p:tgtEl>
                                          <p:spTgt spid="13"/>
                                        </p:tgtEl>
                                        <p:attrNameLst>
                                          <p:attrName>style.visibility</p:attrName>
                                        </p:attrNameLst>
                                      </p:cBhvr>
                                      <p:to>
                                        <p:strVal val="visible"/>
                                      </p:to>
                                    </p:set>
                                    <p:animEffect transition="in" filter="fade">
                                      <p:cBhvr>
                                        <p:cTn id="48" dur="500"/>
                                        <p:tgtEl>
                                          <p:spTgt spid="13"/>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xit" presetSubtype="0" fill="hold" grpId="0" nodeType="clickEffect">
                                  <p:stCondLst>
                                    <p:cond delay="0"/>
                                  </p:stCondLst>
                                  <p:childTnLst>
                                    <p:animEffect transition="out" filter="fade">
                                      <p:cBhvr>
                                        <p:cTn id="52" dur="500"/>
                                        <p:tgtEl>
                                          <p:spTgt spid="19"/>
                                        </p:tgtEl>
                                      </p:cBhvr>
                                    </p:animEffect>
                                    <p:set>
                                      <p:cBhvr>
                                        <p:cTn id="53" dur="1" fill="hold">
                                          <p:stCondLst>
                                            <p:cond delay="499"/>
                                          </p:stCondLst>
                                        </p:cTn>
                                        <p:tgtEl>
                                          <p:spTgt spid="19"/>
                                        </p:tgtEl>
                                        <p:attrNameLst>
                                          <p:attrName>style.visibility</p:attrName>
                                        </p:attrNameLst>
                                      </p:cBhvr>
                                      <p:to>
                                        <p:strVal val="hidden"/>
                                      </p:to>
                                    </p:set>
                                  </p:childTnLst>
                                </p:cTn>
                              </p:par>
                              <p:par>
                                <p:cTn id="54" presetID="10" presetClass="exit" presetSubtype="0" fill="hold" grpId="1" nodeType="withEffect">
                                  <p:stCondLst>
                                    <p:cond delay="0"/>
                                  </p:stCondLst>
                                  <p:childTnLst>
                                    <p:animEffect transition="out" filter="fade">
                                      <p:cBhvr>
                                        <p:cTn id="55" dur="500"/>
                                        <p:tgtEl>
                                          <p:spTgt spid="13"/>
                                        </p:tgtEl>
                                      </p:cBhvr>
                                    </p:animEffect>
                                    <p:set>
                                      <p:cBhvr>
                                        <p:cTn id="56" dur="1" fill="hold">
                                          <p:stCondLst>
                                            <p:cond delay="499"/>
                                          </p:stCondLst>
                                        </p:cTn>
                                        <p:tgtEl>
                                          <p:spTgt spid="13"/>
                                        </p:tgtEl>
                                        <p:attrNameLst>
                                          <p:attrName>style.visibility</p:attrName>
                                        </p:attrNameLst>
                                      </p:cBhvr>
                                      <p:to>
                                        <p:strVal val="hidden"/>
                                      </p:to>
                                    </p:set>
                                  </p:childTnLst>
                                </p:cTn>
                              </p:par>
                              <p:par>
                                <p:cTn id="57" presetID="10" presetClass="entr" presetSubtype="0" fill="hold" grpId="0" nodeType="withEffect">
                                  <p:stCondLst>
                                    <p:cond delay="0"/>
                                  </p:stCondLst>
                                  <p:childTnLst>
                                    <p:set>
                                      <p:cBhvr>
                                        <p:cTn id="58" dur="1" fill="hold">
                                          <p:stCondLst>
                                            <p:cond delay="0"/>
                                          </p:stCondLst>
                                        </p:cTn>
                                        <p:tgtEl>
                                          <p:spTgt spid="14"/>
                                        </p:tgtEl>
                                        <p:attrNameLst>
                                          <p:attrName>style.visibility</p:attrName>
                                        </p:attrNameLst>
                                      </p:cBhvr>
                                      <p:to>
                                        <p:strVal val="visible"/>
                                      </p:to>
                                    </p:set>
                                    <p:animEffect transition="in" filter="fade">
                                      <p:cBhvr>
                                        <p:cTn id="59" dur="500"/>
                                        <p:tgtEl>
                                          <p:spTgt spid="14"/>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xit" presetSubtype="0" fill="hold" grpId="0" nodeType="clickEffect">
                                  <p:stCondLst>
                                    <p:cond delay="0"/>
                                  </p:stCondLst>
                                  <p:childTnLst>
                                    <p:animEffect transition="out" filter="fade">
                                      <p:cBhvr>
                                        <p:cTn id="63" dur="500"/>
                                        <p:tgtEl>
                                          <p:spTgt spid="20"/>
                                        </p:tgtEl>
                                      </p:cBhvr>
                                    </p:animEffect>
                                    <p:set>
                                      <p:cBhvr>
                                        <p:cTn id="64" dur="1" fill="hold">
                                          <p:stCondLst>
                                            <p:cond delay="499"/>
                                          </p:stCondLst>
                                        </p:cTn>
                                        <p:tgtEl>
                                          <p:spTgt spid="20"/>
                                        </p:tgtEl>
                                        <p:attrNameLst>
                                          <p:attrName>style.visibility</p:attrName>
                                        </p:attrNameLst>
                                      </p:cBhvr>
                                      <p:to>
                                        <p:strVal val="hidden"/>
                                      </p:to>
                                    </p:set>
                                  </p:childTnLst>
                                </p:cTn>
                              </p:par>
                              <p:par>
                                <p:cTn id="65" presetID="10" presetClass="entr" presetSubtype="0" fill="hold" grpId="0" nodeType="withEffect">
                                  <p:stCondLst>
                                    <p:cond delay="0"/>
                                  </p:stCondLst>
                                  <p:childTnLst>
                                    <p:set>
                                      <p:cBhvr>
                                        <p:cTn id="66" dur="1" fill="hold">
                                          <p:stCondLst>
                                            <p:cond delay="0"/>
                                          </p:stCondLst>
                                        </p:cTn>
                                        <p:tgtEl>
                                          <p:spTgt spid="15"/>
                                        </p:tgtEl>
                                        <p:attrNameLst>
                                          <p:attrName>style.visibility</p:attrName>
                                        </p:attrNameLst>
                                      </p:cBhvr>
                                      <p:to>
                                        <p:strVal val="visible"/>
                                      </p:to>
                                    </p:set>
                                    <p:animEffect transition="in" filter="fade">
                                      <p:cBhvr>
                                        <p:cTn id="67" dur="500"/>
                                        <p:tgtEl>
                                          <p:spTgt spid="15"/>
                                        </p:tgtEl>
                                      </p:cBhvr>
                                    </p:animEffect>
                                  </p:childTnLst>
                                </p:cTn>
                              </p:par>
                              <p:par>
                                <p:cTn id="68" presetID="10" presetClass="exit" presetSubtype="0" fill="hold" grpId="1" nodeType="withEffect">
                                  <p:stCondLst>
                                    <p:cond delay="0"/>
                                  </p:stCondLst>
                                  <p:childTnLst>
                                    <p:animEffect transition="out" filter="fade">
                                      <p:cBhvr>
                                        <p:cTn id="69" dur="500"/>
                                        <p:tgtEl>
                                          <p:spTgt spid="14"/>
                                        </p:tgtEl>
                                      </p:cBhvr>
                                    </p:animEffect>
                                    <p:set>
                                      <p:cBhvr>
                                        <p:cTn id="70" dur="1" fill="hold">
                                          <p:stCondLst>
                                            <p:cond delay="499"/>
                                          </p:stCondLst>
                                        </p:cTn>
                                        <p:tgtEl>
                                          <p:spTgt spid="14"/>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nodeType="clickEffect">
                                  <p:stCondLst>
                                    <p:cond delay="0"/>
                                  </p:stCondLst>
                                  <p:childTnLst>
                                    <p:set>
                                      <p:cBhvr>
                                        <p:cTn id="74" dur="1" fill="hold">
                                          <p:stCondLst>
                                            <p:cond delay="0"/>
                                          </p:stCondLst>
                                        </p:cTn>
                                        <p:tgtEl>
                                          <p:spTgt spid="10"/>
                                        </p:tgtEl>
                                        <p:attrNameLst>
                                          <p:attrName>style.visibility</p:attrName>
                                        </p:attrNameLst>
                                      </p:cBhvr>
                                      <p:to>
                                        <p:strVal val="visible"/>
                                      </p:to>
                                    </p:set>
                                    <p:animEffect transition="in" filter="fade">
                                      <p:cBhvr>
                                        <p:cTn id="75" dur="500"/>
                                        <p:tgtEl>
                                          <p:spTgt spid="10"/>
                                        </p:tgtEl>
                                      </p:cBhvr>
                                    </p:animEffect>
                                  </p:childTnLst>
                                </p:cTn>
                              </p:par>
                              <p:par>
                                <p:cTn id="76" presetID="10" presetClass="entr" presetSubtype="0" fill="hold" grpId="0" nodeType="withEffect">
                                  <p:stCondLst>
                                    <p:cond delay="0"/>
                                  </p:stCondLst>
                                  <p:childTnLst>
                                    <p:set>
                                      <p:cBhvr>
                                        <p:cTn id="77" dur="1" fill="hold">
                                          <p:stCondLst>
                                            <p:cond delay="0"/>
                                          </p:stCondLst>
                                        </p:cTn>
                                        <p:tgtEl>
                                          <p:spTgt spid="9"/>
                                        </p:tgtEl>
                                        <p:attrNameLst>
                                          <p:attrName>style.visibility</p:attrName>
                                        </p:attrNameLst>
                                      </p:cBhvr>
                                      <p:to>
                                        <p:strVal val="visible"/>
                                      </p:to>
                                    </p:set>
                                    <p:animEffect transition="in" filter="fade">
                                      <p:cBhvr>
                                        <p:cTn id="78" dur="500"/>
                                        <p:tgtEl>
                                          <p:spTgt spid="9"/>
                                        </p:tgtEl>
                                      </p:cBhvr>
                                    </p:animEffect>
                                  </p:childTnLst>
                                </p:cTn>
                              </p:par>
                              <p:par>
                                <p:cTn id="79" presetID="10" presetClass="exit" presetSubtype="0" fill="hold" grpId="1" nodeType="withEffect">
                                  <p:stCondLst>
                                    <p:cond delay="0"/>
                                  </p:stCondLst>
                                  <p:childTnLst>
                                    <p:animEffect transition="out" filter="fade">
                                      <p:cBhvr>
                                        <p:cTn id="80" dur="500"/>
                                        <p:tgtEl>
                                          <p:spTgt spid="15"/>
                                        </p:tgtEl>
                                      </p:cBhvr>
                                    </p:animEffect>
                                    <p:set>
                                      <p:cBhvr>
                                        <p:cTn id="81" dur="1" fill="hold">
                                          <p:stCondLst>
                                            <p:cond delay="499"/>
                                          </p:stCondLst>
                                        </p:cTn>
                                        <p:tgtEl>
                                          <p:spTgt spid="15"/>
                                        </p:tgtEl>
                                        <p:attrNameLst>
                                          <p:attrName>style.visibility</p:attrName>
                                        </p:attrNameLst>
                                      </p:cBhvr>
                                      <p:to>
                                        <p:strVal val="hidden"/>
                                      </p:to>
                                    </p:set>
                                  </p:childTnLst>
                                </p:cTn>
                              </p:par>
                            </p:childTnLst>
                          </p:cTn>
                        </p:par>
                      </p:childTnLst>
                    </p:cTn>
                  </p:par>
                  <p:par>
                    <p:cTn id="82" fill="hold">
                      <p:stCondLst>
                        <p:cond delay="indefinite"/>
                      </p:stCondLst>
                      <p:childTnLst>
                        <p:par>
                          <p:cTn id="83" fill="hold">
                            <p:stCondLst>
                              <p:cond delay="0"/>
                            </p:stCondLst>
                            <p:childTnLst>
                              <p:par>
                                <p:cTn id="84" presetID="10" presetClass="entr" presetSubtype="0" fill="hold" grpId="0" nodeType="clickEffect">
                                  <p:stCondLst>
                                    <p:cond delay="0"/>
                                  </p:stCondLst>
                                  <p:childTnLst>
                                    <p:set>
                                      <p:cBhvr>
                                        <p:cTn id="85" dur="1" fill="hold">
                                          <p:stCondLst>
                                            <p:cond delay="0"/>
                                          </p:stCondLst>
                                        </p:cTn>
                                        <p:tgtEl>
                                          <p:spTgt spid="2"/>
                                        </p:tgtEl>
                                        <p:attrNameLst>
                                          <p:attrName>style.visibility</p:attrName>
                                        </p:attrNameLst>
                                      </p:cBhvr>
                                      <p:to>
                                        <p:strVal val="visible"/>
                                      </p:to>
                                    </p:set>
                                    <p:animEffect transition="in" filter="fade">
                                      <p:cBhvr>
                                        <p:cTn id="86" dur="500"/>
                                        <p:tgtEl>
                                          <p:spTgt spid="2"/>
                                        </p:tgtEl>
                                      </p:cBhvr>
                                    </p:animEffect>
                                  </p:childTnLst>
                                </p:cTn>
                              </p:par>
                              <p:par>
                                <p:cTn id="87" presetID="10" presetClass="entr" presetSubtype="0" fill="hold" grpId="0" nodeType="withEffect">
                                  <p:stCondLst>
                                    <p:cond delay="0"/>
                                  </p:stCondLst>
                                  <p:childTnLst>
                                    <p:set>
                                      <p:cBhvr>
                                        <p:cTn id="88" dur="1" fill="hold">
                                          <p:stCondLst>
                                            <p:cond delay="0"/>
                                          </p:stCondLst>
                                        </p:cTn>
                                        <p:tgtEl>
                                          <p:spTgt spid="3"/>
                                        </p:tgtEl>
                                        <p:attrNameLst>
                                          <p:attrName>style.visibility</p:attrName>
                                        </p:attrNameLst>
                                      </p:cBhvr>
                                      <p:to>
                                        <p:strVal val="visible"/>
                                      </p:to>
                                    </p:set>
                                    <p:animEffect transition="in" filter="fade">
                                      <p:cBhvr>
                                        <p:cTn id="8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 grpId="0" animBg="1"/>
      <p:bldP spid="3" grpId="0" animBg="1"/>
      <p:bldP spid="8" grpId="0" animBg="1"/>
      <p:bldP spid="16" grpId="0" animBg="1"/>
      <p:bldP spid="17" grpId="0" animBg="1"/>
      <p:bldP spid="18" grpId="0" animBg="1"/>
      <p:bldP spid="19" grpId="0" animBg="1"/>
      <p:bldP spid="20" grpId="0" animBg="1"/>
      <p:bldP spid="6" grpId="0" animBg="1"/>
      <p:bldP spid="6"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F7F4CBF-470B-4491-AFDF-46BFAA1A140F}"/>
              </a:ext>
            </a:extLst>
          </p:cNvPr>
          <p:cNvSpPr>
            <a:spLocks noGrp="1"/>
          </p:cNvSpPr>
          <p:nvPr>
            <p:ph type="title"/>
          </p:nvPr>
        </p:nvSpPr>
        <p:spPr/>
        <p:txBody>
          <a:bodyPr/>
          <a:lstStyle/>
          <a:p>
            <a:pPr algn="ctr"/>
            <a:r>
              <a:rPr lang="en-US" dirty="0"/>
              <a:t>Aggregation + Infinite</a:t>
            </a:r>
          </a:p>
        </p:txBody>
      </p:sp>
      <p:sp>
        <p:nvSpPr>
          <p:cNvPr id="6" name="Text Placeholder 5">
            <a:extLst>
              <a:ext uri="{FF2B5EF4-FFF2-40B4-BE49-F238E27FC236}">
                <a16:creationId xmlns:a16="http://schemas.microsoft.com/office/drawing/2014/main" id="{DB210720-6726-45E6-A620-97D6623660C7}"/>
              </a:ext>
            </a:extLst>
          </p:cNvPr>
          <p:cNvSpPr>
            <a:spLocks noGrp="1"/>
          </p:cNvSpPr>
          <p:nvPr>
            <p:ph type="body" idx="1"/>
          </p:nvPr>
        </p:nvSpPr>
        <p:spPr/>
        <p:txBody>
          <a:bodyPr/>
          <a:lstStyle/>
          <a:p>
            <a:r>
              <a:rPr lang="en-US" dirty="0"/>
              <a:t>Aggregators</a:t>
            </a:r>
          </a:p>
        </p:txBody>
      </p:sp>
      <p:sp>
        <p:nvSpPr>
          <p:cNvPr id="7" name="Content Placeholder 6">
            <a:extLst>
              <a:ext uri="{FF2B5EF4-FFF2-40B4-BE49-F238E27FC236}">
                <a16:creationId xmlns:a16="http://schemas.microsoft.com/office/drawing/2014/main" id="{6476FE3D-9155-43B3-8A18-4C0C6E62566B}"/>
              </a:ext>
            </a:extLst>
          </p:cNvPr>
          <p:cNvSpPr>
            <a:spLocks noGrp="1"/>
          </p:cNvSpPr>
          <p:nvPr>
            <p:ph sz="half" idx="2"/>
          </p:nvPr>
        </p:nvSpPr>
        <p:spPr/>
        <p:txBody>
          <a:bodyPr>
            <a:normAutofit fontScale="92500" lnSpcReduction="10000"/>
          </a:bodyPr>
          <a:lstStyle/>
          <a:p>
            <a:r>
              <a:rPr lang="en-US" dirty="0"/>
              <a:t>OR – Exists A True Branch</a:t>
            </a:r>
          </a:p>
          <a:p>
            <a:pPr lvl="1"/>
            <a:r>
              <a:rPr lang="en-US" dirty="0"/>
              <a:t>Used in Prolog (</a:t>
            </a:r>
            <a:r>
              <a:rPr lang="en-US" dirty="0">
                <a:solidFill>
                  <a:srgbClr val="4472C4"/>
                </a:solidFill>
                <a:latin typeface="Courier New" panose="02070309020205020404" pitchFamily="49" charset="0"/>
                <a:cs typeface="Courier New" panose="02070309020205020404" pitchFamily="49" charset="0"/>
              </a:rPr>
              <a:t>:-</a:t>
            </a:r>
            <a:r>
              <a:rPr lang="en-US" dirty="0"/>
              <a:t>)</a:t>
            </a:r>
          </a:p>
          <a:p>
            <a:pPr lvl="1"/>
            <a:r>
              <a:rPr lang="en-US" dirty="0"/>
              <a:t>Can stop early if find true value</a:t>
            </a:r>
          </a:p>
          <a:p>
            <a:r>
              <a:rPr lang="en-US" dirty="0"/>
              <a:t>AND – Not exist false branch</a:t>
            </a:r>
          </a:p>
          <a:p>
            <a:r>
              <a:rPr lang="en-US" dirty="0"/>
              <a:t>Sum/Product – exhaustive expansion of non-identity contributions</a:t>
            </a:r>
          </a:p>
          <a:p>
            <a:r>
              <a:rPr lang="en-US" dirty="0"/>
              <a:t>Max/Min – Structured Search problem or exhaustive search</a:t>
            </a:r>
          </a:p>
        </p:txBody>
      </p:sp>
      <p:sp>
        <p:nvSpPr>
          <p:cNvPr id="8" name="Text Placeholder 7">
            <a:extLst>
              <a:ext uri="{FF2B5EF4-FFF2-40B4-BE49-F238E27FC236}">
                <a16:creationId xmlns:a16="http://schemas.microsoft.com/office/drawing/2014/main" id="{5FD23563-0C7B-4683-ACE6-8E2E1BC96FDC}"/>
              </a:ext>
            </a:extLst>
          </p:cNvPr>
          <p:cNvSpPr>
            <a:spLocks noGrp="1"/>
          </p:cNvSpPr>
          <p:nvPr>
            <p:ph type="body" sz="quarter" idx="3"/>
          </p:nvPr>
        </p:nvSpPr>
        <p:spPr/>
        <p:txBody>
          <a:bodyPr/>
          <a:lstStyle/>
          <a:p>
            <a:r>
              <a:rPr lang="en-US" dirty="0"/>
              <a:t>Infinite Relations</a:t>
            </a:r>
          </a:p>
        </p:txBody>
      </p:sp>
      <mc:AlternateContent xmlns:mc="http://schemas.openxmlformats.org/markup-compatibility/2006" xmlns:a14="http://schemas.microsoft.com/office/drawing/2010/main">
        <mc:Choice Requires="a14">
          <p:sp>
            <p:nvSpPr>
              <p:cNvPr id="9" name="Content Placeholder 8">
                <a:extLst>
                  <a:ext uri="{FF2B5EF4-FFF2-40B4-BE49-F238E27FC236}">
                    <a16:creationId xmlns:a16="http://schemas.microsoft.com/office/drawing/2014/main" id="{1754E15A-2645-4B9A-B949-D987D8A61C16}"/>
                  </a:ext>
                </a:extLst>
              </p:cNvPr>
              <p:cNvSpPr>
                <a:spLocks noGrp="1"/>
              </p:cNvSpPr>
              <p:nvPr>
                <p:ph sz="quarter" idx="4"/>
              </p:nvPr>
            </p:nvSpPr>
            <p:spPr/>
            <p:txBody>
              <a:bodyPr>
                <a:normAutofit fontScale="92500" lnSpcReduction="10000"/>
              </a:bodyPr>
              <a:lstStyle/>
              <a:p>
                <a:r>
                  <a:rPr lang="en-US" dirty="0"/>
                  <a:t>Infinite …..</a:t>
                </a:r>
              </a:p>
              <a:p>
                <a:pPr lvl="1"/>
                <a:r>
                  <a:rPr lang="en-US" dirty="0"/>
                  <a:t>Can’t use a naïve enumerate strategy unless it stops early</a:t>
                </a:r>
              </a:p>
              <a:p>
                <a14:m>
                  <m:oMath xmlns:m="http://schemas.openxmlformats.org/officeDocument/2006/math">
                    <m:d>
                      <m:dPr>
                        <m:begChr m:val="{"/>
                        <m:endChr m:val="}"/>
                        <m:ctrlPr>
                          <a:rPr lang="en-US" b="0" i="1" smtClean="0">
                            <a:latin typeface="Cambria Math" panose="02040503050406030204" pitchFamily="18" charset="0"/>
                          </a:rPr>
                        </m:ctrlPr>
                      </m:dPr>
                      <m:e>
                        <m:r>
                          <a:rPr lang="en-US" b="0" i="1" smtClean="0">
                            <a:latin typeface="Cambria Math" panose="02040503050406030204" pitchFamily="18" charset="0"/>
                          </a:rPr>
                          <m:t>𝑋</m:t>
                        </m:r>
                        <m:r>
                          <a:rPr lang="en-US" b="0" i="1" smtClean="0">
                            <a:latin typeface="Cambria Math" panose="02040503050406030204" pitchFamily="18" charset="0"/>
                          </a:rPr>
                          <m:t> : </m:t>
                        </m:r>
                        <m:r>
                          <a:rPr lang="en-US" b="0" i="1" smtClean="0">
                            <a:latin typeface="Cambria Math" panose="02040503050406030204" pitchFamily="18" charset="0"/>
                          </a:rPr>
                          <m:t>𝑋</m:t>
                        </m:r>
                        <m:r>
                          <a:rPr lang="en-US" b="0" i="1" smtClean="0">
                            <a:latin typeface="Cambria Math" panose="02040503050406030204" pitchFamily="18" charset="0"/>
                          </a:rPr>
                          <m:t>≥5</m:t>
                        </m:r>
                      </m:e>
                    </m:d>
                  </m:oMath>
                </a14:m>
                <a:endParaRPr lang="en-US" b="0" dirty="0"/>
              </a:p>
              <a:p>
                <a:pPr lvl="1"/>
                <a:r>
                  <a:rPr lang="en-US" dirty="0"/>
                  <a:t>s</a:t>
                </a:r>
                <a14:m>
                  <m:oMath xmlns:m="http://schemas.openxmlformats.org/officeDocument/2006/math">
                    <m:r>
                      <m:rPr>
                        <m:sty m:val="p"/>
                      </m:rPr>
                      <a:rPr lang="en-US" b="0" i="0" smtClean="0">
                        <a:latin typeface="Cambria Math" panose="02040503050406030204" pitchFamily="18" charset="0"/>
                      </a:rPr>
                      <m:t>um</m:t>
                    </m:r>
                    <m:r>
                      <a:rPr lang="en-US" b="0" i="0" smtClean="0">
                        <a:latin typeface="Cambria Math" panose="02040503050406030204" pitchFamily="18" charset="0"/>
                      </a:rPr>
                      <m:t>(</m:t>
                    </m:r>
                    <m:d>
                      <m:dPr>
                        <m:begChr m:val="{"/>
                        <m:endChr m:val="}"/>
                        <m:ctrlPr>
                          <a:rPr lang="en-US" b="0" i="1" smtClean="0">
                            <a:latin typeface="Cambria Math" panose="02040503050406030204" pitchFamily="18" charset="0"/>
                          </a:rPr>
                        </m:ctrlPr>
                      </m:dPr>
                      <m:e>
                        <m:r>
                          <a:rPr lang="en-US" b="0" i="1" smtClean="0">
                            <a:latin typeface="Cambria Math" panose="02040503050406030204" pitchFamily="18" charset="0"/>
                          </a:rPr>
                          <m:t>𝑋</m:t>
                        </m:r>
                        <m:r>
                          <a:rPr lang="en-US" b="0" i="1" smtClean="0">
                            <a:latin typeface="Cambria Math" panose="02040503050406030204" pitchFamily="18" charset="0"/>
                          </a:rPr>
                          <m:t> :</m:t>
                        </m:r>
                        <m:r>
                          <a:rPr lang="en-US" b="0" i="1" smtClean="0">
                            <a:latin typeface="Cambria Math" panose="02040503050406030204" pitchFamily="18" charset="0"/>
                          </a:rPr>
                          <m:t>𝑋</m:t>
                        </m:r>
                        <m:r>
                          <a:rPr lang="en-US" b="0" i="1" smtClean="0">
                            <a:latin typeface="Cambria Math" panose="02040503050406030204" pitchFamily="18" charset="0"/>
                          </a:rPr>
                          <m:t>≥5</m:t>
                        </m:r>
                      </m:e>
                    </m:d>
                    <m:r>
                      <a:rPr lang="en-US" b="0" i="1" smtClean="0">
                        <a:latin typeface="Cambria Math" panose="02040503050406030204" pitchFamily="18" charset="0"/>
                      </a:rPr>
                      <m:t>)=∞</m:t>
                    </m:r>
                  </m:oMath>
                </a14:m>
                <a:endParaRPr lang="en-US" b="0" dirty="0"/>
              </a:p>
              <a:p>
                <a:pPr lvl="1"/>
                <a:r>
                  <a:rPr lang="en-US" b="0" dirty="0"/>
                  <a:t>min</a:t>
                </a:r>
                <a14:m>
                  <m:oMath xmlns:m="http://schemas.openxmlformats.org/officeDocument/2006/math">
                    <m:r>
                      <a:rPr lang="en-US" b="0" i="0" smtClean="0">
                        <a:latin typeface="Cambria Math" panose="02040503050406030204" pitchFamily="18" charset="0"/>
                      </a:rPr>
                      <m:t>(</m:t>
                    </m:r>
                    <m:d>
                      <m:dPr>
                        <m:begChr m:val="{"/>
                        <m:endChr m:val="}"/>
                        <m:ctrlPr>
                          <a:rPr lang="en-US" b="0" i="1" smtClean="0">
                            <a:latin typeface="Cambria Math" panose="02040503050406030204" pitchFamily="18" charset="0"/>
                          </a:rPr>
                        </m:ctrlPr>
                      </m:dPr>
                      <m:e>
                        <m:r>
                          <a:rPr lang="en-US" b="0" i="1" smtClean="0">
                            <a:latin typeface="Cambria Math" panose="02040503050406030204" pitchFamily="18" charset="0"/>
                          </a:rPr>
                          <m:t>𝑋</m:t>
                        </m:r>
                        <m:r>
                          <a:rPr lang="en-US" b="0" i="1" smtClean="0">
                            <a:latin typeface="Cambria Math" panose="02040503050406030204" pitchFamily="18" charset="0"/>
                          </a:rPr>
                          <m:t> :</m:t>
                        </m:r>
                        <m:r>
                          <a:rPr lang="en-US" b="0" i="1" smtClean="0">
                            <a:latin typeface="Cambria Math" panose="02040503050406030204" pitchFamily="18" charset="0"/>
                          </a:rPr>
                          <m:t>𝑋</m:t>
                        </m:r>
                        <m:r>
                          <a:rPr lang="en-US" b="0" i="1" smtClean="0">
                            <a:latin typeface="Cambria Math" panose="02040503050406030204" pitchFamily="18" charset="0"/>
                          </a:rPr>
                          <m:t>≥5</m:t>
                        </m:r>
                      </m:e>
                    </m:d>
                    <m:r>
                      <a:rPr lang="en-US" b="0" i="1" smtClean="0">
                        <a:latin typeface="Cambria Math" panose="02040503050406030204" pitchFamily="18" charset="0"/>
                      </a:rPr>
                      <m:t>)=5</m:t>
                    </m:r>
                  </m:oMath>
                </a14:m>
                <a:endParaRPr lang="en-US" b="0" dirty="0"/>
              </a:p>
              <a:p>
                <a14:m>
                  <m:oMath xmlns:m="http://schemas.openxmlformats.org/officeDocument/2006/math">
                    <m:sSubSup>
                      <m:sSubSupPr>
                        <m:ctrlPr>
                          <a:rPr lang="en-US" b="0" i="1" smtClean="0">
                            <a:latin typeface="Cambria Math" panose="02040503050406030204" pitchFamily="18" charset="0"/>
                          </a:rPr>
                        </m:ctrlPr>
                      </m:sSubSupPr>
                      <m:e>
                        <m:r>
                          <a:rPr lang="en-US" b="0" i="1" smtClean="0">
                            <a:latin typeface="Cambria Math" panose="02040503050406030204" pitchFamily="18" charset="0"/>
                          </a:rPr>
                          <m:t>∑</m:t>
                        </m:r>
                      </m:e>
                      <m:sub>
                        <m:r>
                          <a:rPr lang="en-US" b="0" i="1" smtClean="0">
                            <a:latin typeface="Cambria Math" panose="02040503050406030204" pitchFamily="18" charset="0"/>
                          </a:rPr>
                          <m:t>𝑖</m:t>
                        </m:r>
                        <m:r>
                          <a:rPr lang="en-US" b="0" i="1" smtClean="0">
                            <a:latin typeface="Cambria Math" panose="02040503050406030204" pitchFamily="18" charset="0"/>
                          </a:rPr>
                          <m:t>=0</m:t>
                        </m:r>
                      </m:sub>
                      <m:sup>
                        <m:r>
                          <a:rPr lang="en-US" b="0" i="1" smtClean="0">
                            <a:latin typeface="Cambria Math" panose="02040503050406030204" pitchFamily="18" charset="0"/>
                          </a:rPr>
                          <m:t>∞</m:t>
                        </m:r>
                      </m:sup>
                    </m:sSubSup>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sSup>
                          <m:sSupPr>
                            <m:ctrlPr>
                              <a:rPr lang="en-US" b="0" i="1" smtClean="0">
                                <a:latin typeface="Cambria Math" panose="02040503050406030204" pitchFamily="18" charset="0"/>
                              </a:rPr>
                            </m:ctrlPr>
                          </m:sSupPr>
                          <m:e>
                            <m:r>
                              <a:rPr lang="en-US" b="0" i="1" smtClean="0">
                                <a:latin typeface="Cambria Math" panose="02040503050406030204" pitchFamily="18" charset="0"/>
                              </a:rPr>
                              <m:t>2</m:t>
                            </m:r>
                          </m:e>
                          <m:sup>
                            <m:r>
                              <a:rPr lang="en-US" b="0" i="1" smtClean="0">
                                <a:latin typeface="Cambria Math" panose="02040503050406030204" pitchFamily="18" charset="0"/>
                              </a:rPr>
                              <m:t>𝑖</m:t>
                            </m:r>
                          </m:sup>
                        </m:sSup>
                      </m:den>
                    </m:f>
                  </m:oMath>
                </a14:m>
                <a:r>
                  <a:rPr lang="en-US" b="0" dirty="0"/>
                  <a:t> = 2</a:t>
                </a:r>
              </a:p>
              <a:p>
                <a:pPr lvl="1"/>
                <a:r>
                  <a:rPr lang="en-US" dirty="0"/>
                  <a:t>Require special rules to understand sequences</a:t>
                </a:r>
                <a:endParaRPr lang="en-US" b="0" dirty="0"/>
              </a:p>
            </p:txBody>
          </p:sp>
        </mc:Choice>
        <mc:Fallback xmlns="">
          <p:sp>
            <p:nvSpPr>
              <p:cNvPr id="9" name="Content Placeholder 8">
                <a:extLst>
                  <a:ext uri="{FF2B5EF4-FFF2-40B4-BE49-F238E27FC236}">
                    <a16:creationId xmlns:a16="http://schemas.microsoft.com/office/drawing/2014/main" id="{1754E15A-2645-4B9A-B949-D987D8A61C16}"/>
                  </a:ext>
                </a:extLst>
              </p:cNvPr>
              <p:cNvSpPr>
                <a:spLocks noGrp="1" noRot="1" noChangeAspect="1" noMove="1" noResize="1" noEditPoints="1" noAdjustHandles="1" noChangeArrowheads="1" noChangeShapeType="1" noTextEdit="1"/>
              </p:cNvSpPr>
              <p:nvPr>
                <p:ph sz="quarter" idx="4"/>
              </p:nvPr>
            </p:nvSpPr>
            <p:spPr>
              <a:blipFill>
                <a:blip r:embed="rId3"/>
                <a:stretch>
                  <a:fillRect l="-1882" t="-3311" r="-588"/>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DD8031E5-C840-4329-B5C3-BB215439BF1A}"/>
              </a:ext>
            </a:extLst>
          </p:cNvPr>
          <p:cNvSpPr>
            <a:spLocks noGrp="1"/>
          </p:cNvSpPr>
          <p:nvPr>
            <p:ph type="sldNum" sz="quarter" idx="12"/>
          </p:nvPr>
        </p:nvSpPr>
        <p:spPr/>
        <p:txBody>
          <a:bodyPr/>
          <a:lstStyle/>
          <a:p>
            <a:fld id="{3621B4CF-3BF2-4D07-85C3-ECAFBC7B28BE}" type="slidenum">
              <a:rPr lang="en-US" smtClean="0"/>
              <a:pPr/>
              <a:t>4</a:t>
            </a:fld>
            <a:endParaRPr lang="en-US" sz="1800"/>
          </a:p>
        </p:txBody>
      </p:sp>
    </p:spTree>
    <p:extLst>
      <p:ext uri="{BB962C8B-B14F-4D97-AF65-F5344CB8AC3E}">
        <p14:creationId xmlns:p14="http://schemas.microsoft.com/office/powerpoint/2010/main" val="2550216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500"/>
                                        <p:tgtEl>
                                          <p:spTgt spid="7">
                                            <p:txEl>
                                              <p:pRg st="1" end="1"/>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fade">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8">
                                            <p:txEl>
                                              <p:pRg st="0" end="0"/>
                                            </p:txEl>
                                          </p:spTgt>
                                        </p:tgtEl>
                                        <p:attrNameLst>
                                          <p:attrName>style.visibility</p:attrName>
                                        </p:attrNameLst>
                                      </p:cBhvr>
                                      <p:to>
                                        <p:strVal val="visible"/>
                                      </p:to>
                                    </p:set>
                                    <p:animEffect transition="in" filter="fade">
                                      <p:cBhvr>
                                        <p:cTn id="37" dur="500"/>
                                        <p:tgtEl>
                                          <p:spTgt spid="8">
                                            <p:txEl>
                                              <p:pRg st="0" end="0"/>
                                            </p:txEl>
                                          </p:spTgt>
                                        </p:tgtEl>
                                      </p:cBhvr>
                                    </p:animEffect>
                                  </p:childTnLst>
                                </p:cTn>
                              </p:par>
                            </p:childTnLst>
                          </p:cTn>
                        </p:par>
                        <p:par>
                          <p:cTn id="38" fill="hold">
                            <p:stCondLst>
                              <p:cond delay="500"/>
                            </p:stCondLst>
                            <p:childTnLst>
                              <p:par>
                                <p:cTn id="39" presetID="10" presetClass="entr" presetSubtype="0" fill="hold" grpId="0" nodeType="afterEffect">
                                  <p:stCondLst>
                                    <p:cond delay="0"/>
                                  </p:stCondLst>
                                  <p:childTnLst>
                                    <p:set>
                                      <p:cBhvr>
                                        <p:cTn id="40" dur="1" fill="hold">
                                          <p:stCondLst>
                                            <p:cond delay="0"/>
                                          </p:stCondLst>
                                        </p:cTn>
                                        <p:tgtEl>
                                          <p:spTgt spid="9">
                                            <p:txEl>
                                              <p:pRg st="0" end="0"/>
                                            </p:txEl>
                                          </p:spTgt>
                                        </p:tgtEl>
                                        <p:attrNameLst>
                                          <p:attrName>style.visibility</p:attrName>
                                        </p:attrNameLst>
                                      </p:cBhvr>
                                      <p:to>
                                        <p:strVal val="visible"/>
                                      </p:to>
                                    </p:set>
                                    <p:animEffect transition="in" filter="fade">
                                      <p:cBhvr>
                                        <p:cTn id="41" dur="500"/>
                                        <p:tgtEl>
                                          <p:spTgt spid="9">
                                            <p:txEl>
                                              <p:pRg st="0" end="0"/>
                                            </p:txEl>
                                          </p:spTgt>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9">
                                            <p:txEl>
                                              <p:pRg st="1" end="1"/>
                                            </p:txEl>
                                          </p:spTgt>
                                        </p:tgtEl>
                                        <p:attrNameLst>
                                          <p:attrName>style.visibility</p:attrName>
                                        </p:attrNameLst>
                                      </p:cBhvr>
                                      <p:to>
                                        <p:strVal val="visible"/>
                                      </p:to>
                                    </p:set>
                                    <p:animEffect transition="in" filter="fade">
                                      <p:cBhvr>
                                        <p:cTn id="44" dur="500"/>
                                        <p:tgtEl>
                                          <p:spTgt spid="9">
                                            <p:txEl>
                                              <p:pRg st="1" end="1"/>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9">
                                            <p:txEl>
                                              <p:pRg st="2" end="2"/>
                                            </p:txEl>
                                          </p:spTgt>
                                        </p:tgtEl>
                                        <p:attrNameLst>
                                          <p:attrName>style.visibility</p:attrName>
                                        </p:attrNameLst>
                                      </p:cBhvr>
                                      <p:to>
                                        <p:strVal val="visible"/>
                                      </p:to>
                                    </p:set>
                                    <p:animEffect transition="in" filter="fade">
                                      <p:cBhvr>
                                        <p:cTn id="49" dur="500"/>
                                        <p:tgtEl>
                                          <p:spTgt spid="9">
                                            <p:txEl>
                                              <p:pRg st="2" end="2"/>
                                            </p:txEl>
                                          </p:spTgt>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9">
                                            <p:txEl>
                                              <p:pRg st="3" end="3"/>
                                            </p:txEl>
                                          </p:spTgt>
                                        </p:tgtEl>
                                        <p:attrNameLst>
                                          <p:attrName>style.visibility</p:attrName>
                                        </p:attrNameLst>
                                      </p:cBhvr>
                                      <p:to>
                                        <p:strVal val="visible"/>
                                      </p:to>
                                    </p:set>
                                    <p:animEffect transition="in" filter="fade">
                                      <p:cBhvr>
                                        <p:cTn id="52" dur="500"/>
                                        <p:tgtEl>
                                          <p:spTgt spid="9">
                                            <p:txEl>
                                              <p:pRg st="3" end="3"/>
                                            </p:txEl>
                                          </p:spTgt>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9">
                                            <p:txEl>
                                              <p:pRg st="4" end="4"/>
                                            </p:txEl>
                                          </p:spTgt>
                                        </p:tgtEl>
                                        <p:attrNameLst>
                                          <p:attrName>style.visibility</p:attrName>
                                        </p:attrNameLst>
                                      </p:cBhvr>
                                      <p:to>
                                        <p:strVal val="visible"/>
                                      </p:to>
                                    </p:set>
                                    <p:animEffect transition="in" filter="fade">
                                      <p:cBhvr>
                                        <p:cTn id="55" dur="500"/>
                                        <p:tgtEl>
                                          <p:spTgt spid="9">
                                            <p:txEl>
                                              <p:pRg st="4" end="4"/>
                                            </p:txEl>
                                          </p:spTgt>
                                        </p:tgtEl>
                                      </p:cBhvr>
                                    </p:animEffect>
                                  </p:childTnLst>
                                </p:cTn>
                              </p:par>
                            </p:childTnLst>
                          </p:cTn>
                        </p:par>
                        <p:par>
                          <p:cTn id="56" fill="hold">
                            <p:stCondLst>
                              <p:cond delay="500"/>
                            </p:stCondLst>
                            <p:childTnLst>
                              <p:par>
                                <p:cTn id="57" presetID="10" presetClass="entr" presetSubtype="0" fill="hold" grpId="0" nodeType="afterEffect">
                                  <p:stCondLst>
                                    <p:cond delay="0"/>
                                  </p:stCondLst>
                                  <p:childTnLst>
                                    <p:set>
                                      <p:cBhvr>
                                        <p:cTn id="58" dur="1" fill="hold">
                                          <p:stCondLst>
                                            <p:cond delay="0"/>
                                          </p:stCondLst>
                                        </p:cTn>
                                        <p:tgtEl>
                                          <p:spTgt spid="9">
                                            <p:txEl>
                                              <p:pRg st="5" end="5"/>
                                            </p:txEl>
                                          </p:spTgt>
                                        </p:tgtEl>
                                        <p:attrNameLst>
                                          <p:attrName>style.visibility</p:attrName>
                                        </p:attrNameLst>
                                      </p:cBhvr>
                                      <p:to>
                                        <p:strVal val="visible"/>
                                      </p:to>
                                    </p:set>
                                    <p:animEffect transition="in" filter="fade">
                                      <p:cBhvr>
                                        <p:cTn id="59" dur="500"/>
                                        <p:tgtEl>
                                          <p:spTgt spid="9">
                                            <p:txEl>
                                              <p:pRg st="5" end="5"/>
                                            </p:txEl>
                                          </p:spTgt>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9">
                                            <p:txEl>
                                              <p:pRg st="6" end="6"/>
                                            </p:txEl>
                                          </p:spTgt>
                                        </p:tgtEl>
                                        <p:attrNameLst>
                                          <p:attrName>style.visibility</p:attrName>
                                        </p:attrNameLst>
                                      </p:cBhvr>
                                      <p:to>
                                        <p:strVal val="visible"/>
                                      </p:to>
                                    </p:set>
                                    <p:animEffect transition="in" filter="fade">
                                      <p:cBhvr>
                                        <p:cTn id="62" dur="500"/>
                                        <p:tgtEl>
                                          <p:spTgt spid="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7" grpId="0" uiExpand="1" build="p"/>
      <p:bldP spid="8" grpId="0" build="p"/>
      <p:bldP spid="9"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570" name="Rectangle 2">
            <a:extLst>
              <a:ext uri="{FF2B5EF4-FFF2-40B4-BE49-F238E27FC236}">
                <a16:creationId xmlns:a16="http://schemas.microsoft.com/office/drawing/2014/main" id="{14770C28-5A93-4168-9AED-0C867435F35A}"/>
              </a:ext>
            </a:extLst>
          </p:cNvPr>
          <p:cNvSpPr>
            <a:spLocks noGrp="1" noChangeArrowheads="1"/>
          </p:cNvSpPr>
          <p:nvPr>
            <p:ph type="title"/>
          </p:nvPr>
        </p:nvSpPr>
        <p:spPr>
          <a:xfrm>
            <a:off x="838200" y="-5126"/>
            <a:ext cx="10515600" cy="1325563"/>
          </a:xfrm>
        </p:spPr>
        <p:txBody>
          <a:bodyPr/>
          <a:lstStyle/>
          <a:p>
            <a:pPr algn="ctr"/>
            <a:r>
              <a:rPr lang="en-US" altLang="en-US" dirty="0"/>
              <a:t>Dyna = Logic Programming + Aggregation</a:t>
            </a:r>
          </a:p>
        </p:txBody>
      </p:sp>
      <p:sp>
        <p:nvSpPr>
          <p:cNvPr id="365571" name="Rectangle 3">
            <a:extLst>
              <a:ext uri="{FF2B5EF4-FFF2-40B4-BE49-F238E27FC236}">
                <a16:creationId xmlns:a16="http://schemas.microsoft.com/office/drawing/2014/main" id="{C225E3D6-6561-4B6F-AFE3-AE482C4184DA}"/>
              </a:ext>
            </a:extLst>
          </p:cNvPr>
          <p:cNvSpPr>
            <a:spLocks noGrp="1" noChangeArrowheads="1"/>
          </p:cNvSpPr>
          <p:nvPr>
            <p:ph idx="1"/>
          </p:nvPr>
        </p:nvSpPr>
        <p:spPr>
          <a:xfrm>
            <a:off x="1839914" y="1026748"/>
            <a:ext cx="8740775" cy="5969225"/>
          </a:xfrm>
        </p:spPr>
        <p:txBody>
          <a:bodyPr>
            <a:normAutofit/>
          </a:bodyPr>
          <a:lstStyle/>
          <a:p>
            <a:pPr marL="0" indent="0">
              <a:buNone/>
            </a:pPr>
            <a:r>
              <a:rPr lang="en-US" altLang="en-US" sz="2500" b="1" dirty="0">
                <a:latin typeface="Courier New" panose="02070309020205020404" pitchFamily="49" charset="0"/>
              </a:rPr>
              <a:t>a(</a:t>
            </a:r>
            <a:r>
              <a:rPr lang="en-US" altLang="en-US" sz="2500" b="1" dirty="0">
                <a:solidFill>
                  <a:srgbClr val="70AD47"/>
                </a:solidFill>
                <a:latin typeface="Courier New" panose="02070309020205020404" pitchFamily="49" charset="0"/>
              </a:rPr>
              <a:t>I</a:t>
            </a:r>
            <a:r>
              <a:rPr lang="en-US" altLang="en-US" sz="2500" b="1" dirty="0">
                <a:latin typeface="Courier New" panose="02070309020205020404" pitchFamily="49" charset="0"/>
              </a:rPr>
              <a:t>) </a:t>
            </a:r>
            <a:r>
              <a:rPr lang="en-US" altLang="en-US" sz="2500" b="1" dirty="0">
                <a:solidFill>
                  <a:srgbClr val="4472C4"/>
                </a:solidFill>
                <a:latin typeface="Courier New" panose="02070309020205020404" pitchFamily="49" charset="0"/>
              </a:rPr>
              <a:t>:-</a:t>
            </a:r>
            <a:r>
              <a:rPr lang="en-US" altLang="en-US" sz="2500" b="1" dirty="0">
                <a:latin typeface="Courier New" panose="02070309020205020404" pitchFamily="49" charset="0"/>
              </a:rPr>
              <a:t> b(</a:t>
            </a:r>
            <a:r>
              <a:rPr lang="en-US" altLang="en-US" sz="2500" b="1" dirty="0">
                <a:solidFill>
                  <a:srgbClr val="70AD47"/>
                </a:solidFill>
                <a:latin typeface="Courier New" panose="02070309020205020404" pitchFamily="49" charset="0"/>
              </a:rPr>
              <a:t>I</a:t>
            </a:r>
            <a:r>
              <a:rPr lang="en-US" altLang="en-US" sz="2500" b="1" dirty="0">
                <a:latin typeface="Courier New" panose="02070309020205020404" pitchFamily="49" charset="0"/>
              </a:rPr>
              <a:t>)</a:t>
            </a:r>
            <a:r>
              <a:rPr lang="en-US" altLang="en-US" sz="2500" b="1" dirty="0">
                <a:solidFill>
                  <a:srgbClr val="4472C4"/>
                </a:solidFill>
                <a:latin typeface="Courier New" panose="02070309020205020404" pitchFamily="49" charset="0"/>
              </a:rPr>
              <a:t>,</a:t>
            </a:r>
            <a:r>
              <a:rPr lang="en-US" altLang="en-US" sz="2500" b="1" dirty="0">
                <a:latin typeface="Courier New" panose="02070309020205020404" pitchFamily="49" charset="0"/>
              </a:rPr>
              <a:t> c(</a:t>
            </a:r>
            <a:r>
              <a:rPr lang="en-US" altLang="en-US" sz="2500" b="1" dirty="0">
                <a:solidFill>
                  <a:srgbClr val="70AD47"/>
                </a:solidFill>
                <a:latin typeface="Courier New" panose="02070309020205020404" pitchFamily="49" charset="0"/>
              </a:rPr>
              <a:t>I</a:t>
            </a:r>
            <a:r>
              <a:rPr lang="en-US" altLang="en-US" sz="2500" b="1" dirty="0">
                <a:latin typeface="Courier New" panose="02070309020205020404" pitchFamily="49" charset="0"/>
              </a:rPr>
              <a:t>).</a:t>
            </a:r>
          </a:p>
          <a:p>
            <a:pPr lvl="1"/>
            <a:r>
              <a:rPr lang="en-US" altLang="en-US" sz="2500" dirty="0"/>
              <a:t>pointwise logical AND</a:t>
            </a:r>
          </a:p>
          <a:p>
            <a:pPr marL="0" indent="0">
              <a:buNone/>
            </a:pPr>
            <a:r>
              <a:rPr lang="en-US" altLang="en-US" sz="2500" b="1" dirty="0">
                <a:latin typeface="Courier New" panose="02070309020205020404" pitchFamily="49" charset="0"/>
              </a:rPr>
              <a:t>a(</a:t>
            </a:r>
            <a:r>
              <a:rPr lang="en-US" altLang="en-US" sz="2500" b="1" dirty="0">
                <a:solidFill>
                  <a:schemeClr val="accent6"/>
                </a:solidFill>
                <a:latin typeface="Courier New" panose="02070309020205020404" pitchFamily="49" charset="0"/>
              </a:rPr>
              <a:t>I</a:t>
            </a:r>
            <a:r>
              <a:rPr lang="en-US" altLang="en-US" sz="2500" b="1" dirty="0">
                <a:latin typeface="Courier New" panose="02070309020205020404" pitchFamily="49" charset="0"/>
              </a:rPr>
              <a:t>) </a:t>
            </a:r>
            <a:r>
              <a:rPr lang="en-US" altLang="en-US" sz="2500" b="1" dirty="0">
                <a:solidFill>
                  <a:schemeClr val="accent1"/>
                </a:solidFill>
                <a:latin typeface="Courier New" panose="02070309020205020404" pitchFamily="49" charset="0"/>
              </a:rPr>
              <a:t>= </a:t>
            </a:r>
            <a:r>
              <a:rPr lang="en-US" altLang="en-US" sz="2500" b="1" dirty="0">
                <a:latin typeface="Courier New" panose="02070309020205020404" pitchFamily="49" charset="0"/>
              </a:rPr>
              <a:t>b(</a:t>
            </a:r>
            <a:r>
              <a:rPr lang="en-US" altLang="en-US" sz="2500" b="1" dirty="0">
                <a:solidFill>
                  <a:schemeClr val="accent6"/>
                </a:solidFill>
                <a:latin typeface="Courier New" panose="02070309020205020404" pitchFamily="49" charset="0"/>
              </a:rPr>
              <a:t>I</a:t>
            </a:r>
            <a:r>
              <a:rPr lang="en-US" altLang="en-US" sz="2500" b="1" dirty="0">
                <a:latin typeface="Courier New" panose="02070309020205020404" pitchFamily="49" charset="0"/>
              </a:rPr>
              <a:t>) </a:t>
            </a:r>
            <a:r>
              <a:rPr lang="en-US" altLang="en-US" sz="2500" b="1" dirty="0">
                <a:solidFill>
                  <a:schemeClr val="accent1"/>
                </a:solidFill>
                <a:latin typeface="Courier New" panose="02070309020205020404" pitchFamily="49" charset="0"/>
              </a:rPr>
              <a:t>* </a:t>
            </a:r>
            <a:r>
              <a:rPr lang="en-US" altLang="en-US" sz="2500" b="1" dirty="0">
                <a:latin typeface="Courier New" panose="02070309020205020404" pitchFamily="49" charset="0"/>
              </a:rPr>
              <a:t>c(</a:t>
            </a:r>
            <a:r>
              <a:rPr lang="en-US" altLang="en-US" sz="2500" b="1" dirty="0">
                <a:solidFill>
                  <a:schemeClr val="accent6"/>
                </a:solidFill>
                <a:latin typeface="Courier New" panose="02070309020205020404" pitchFamily="49" charset="0"/>
              </a:rPr>
              <a:t>I</a:t>
            </a:r>
            <a:r>
              <a:rPr lang="en-US" altLang="en-US" sz="2500" b="1" dirty="0">
                <a:latin typeface="Courier New" panose="02070309020205020404" pitchFamily="49" charset="0"/>
              </a:rPr>
              <a:t>).</a:t>
            </a:r>
            <a:endParaRPr lang="en-US" altLang="en-US" sz="2500" b="1" dirty="0"/>
          </a:p>
          <a:p>
            <a:pPr lvl="1"/>
            <a:r>
              <a:rPr lang="en-US" altLang="en-US" sz="2500" dirty="0"/>
              <a:t>pointwise multiplication</a:t>
            </a:r>
          </a:p>
          <a:p>
            <a:pPr marL="0" indent="0">
              <a:buNone/>
            </a:pPr>
            <a:r>
              <a:rPr lang="en-US" altLang="en-US" sz="2500" b="1" dirty="0">
                <a:latin typeface="Courier New" panose="02070309020205020404" pitchFamily="49" charset="0"/>
              </a:rPr>
              <a:t>a</a:t>
            </a:r>
            <a:r>
              <a:rPr lang="en-US" altLang="en-US" sz="2500" b="1" dirty="0">
                <a:solidFill>
                  <a:schemeClr val="accent1"/>
                </a:solidFill>
                <a:latin typeface="Courier New" panose="02070309020205020404" pitchFamily="49" charset="0"/>
              </a:rPr>
              <a:t> += </a:t>
            </a:r>
            <a:r>
              <a:rPr lang="en-US" altLang="en-US" sz="2500" b="1" dirty="0">
                <a:latin typeface="Courier New" panose="02070309020205020404" pitchFamily="49" charset="0"/>
              </a:rPr>
              <a:t>b(</a:t>
            </a:r>
            <a:r>
              <a:rPr lang="en-US" altLang="en-US" sz="2500" b="1" dirty="0">
                <a:solidFill>
                  <a:schemeClr val="accent6"/>
                </a:solidFill>
                <a:latin typeface="Courier New" panose="02070309020205020404" pitchFamily="49" charset="0"/>
              </a:rPr>
              <a:t>I</a:t>
            </a:r>
            <a:r>
              <a:rPr lang="en-US" altLang="en-US" sz="2500" b="1" dirty="0">
                <a:latin typeface="Courier New" panose="02070309020205020404" pitchFamily="49" charset="0"/>
              </a:rPr>
              <a:t>)</a:t>
            </a:r>
            <a:r>
              <a:rPr lang="en-US" altLang="en-US" sz="2500" b="1" dirty="0">
                <a:solidFill>
                  <a:schemeClr val="accent1"/>
                </a:solidFill>
                <a:latin typeface="Courier New" panose="02070309020205020404" pitchFamily="49" charset="0"/>
              </a:rPr>
              <a:t> * </a:t>
            </a:r>
            <a:r>
              <a:rPr lang="en-US" altLang="en-US" sz="2500" b="1" dirty="0">
                <a:latin typeface="Courier New" panose="02070309020205020404" pitchFamily="49" charset="0"/>
              </a:rPr>
              <a:t>c(</a:t>
            </a:r>
            <a:r>
              <a:rPr lang="en-US" altLang="en-US" sz="2500" b="1" dirty="0">
                <a:solidFill>
                  <a:schemeClr val="accent6"/>
                </a:solidFill>
                <a:latin typeface="Courier New" panose="02070309020205020404" pitchFamily="49" charset="0"/>
              </a:rPr>
              <a:t>I</a:t>
            </a:r>
            <a:r>
              <a:rPr lang="en-US" altLang="en-US" sz="2500" b="1" dirty="0">
                <a:latin typeface="Courier New" panose="02070309020205020404" pitchFamily="49" charset="0"/>
              </a:rPr>
              <a:t>).</a:t>
            </a:r>
            <a:r>
              <a:rPr lang="en-US" altLang="en-US" sz="2500" dirty="0"/>
              <a:t>   </a:t>
            </a:r>
            <a:endParaRPr lang="en-US" altLang="en-US" sz="2500" i="1" dirty="0"/>
          </a:p>
          <a:p>
            <a:pPr lvl="1"/>
            <a:r>
              <a:rPr lang="en-US" altLang="en-US" sz="2500" dirty="0"/>
              <a:t>dot product</a:t>
            </a:r>
          </a:p>
          <a:p>
            <a:endParaRPr lang="en-US" altLang="en-US" sz="2500" b="1" dirty="0">
              <a:solidFill>
                <a:schemeClr val="accent1"/>
              </a:solidFill>
              <a:latin typeface="Courier New" panose="02070309020205020404" pitchFamily="49" charset="0"/>
            </a:endParaRPr>
          </a:p>
          <a:p>
            <a:pPr marL="0" indent="0">
              <a:buNone/>
            </a:pPr>
            <a:r>
              <a:rPr lang="en-US" altLang="en-US" sz="2500" b="1" dirty="0">
                <a:latin typeface="Courier New" panose="02070309020205020404" pitchFamily="49" charset="0"/>
              </a:rPr>
              <a:t>a(</a:t>
            </a:r>
            <a:r>
              <a:rPr lang="en-US" altLang="en-US" sz="2500" b="1" dirty="0">
                <a:solidFill>
                  <a:schemeClr val="accent6"/>
                </a:solidFill>
                <a:latin typeface="Courier New" panose="02070309020205020404" pitchFamily="49" charset="0"/>
              </a:rPr>
              <a:t>I</a:t>
            </a:r>
            <a:r>
              <a:rPr lang="en-US" altLang="en-US" sz="2500" b="1" dirty="0">
                <a:latin typeface="Courier New" panose="02070309020205020404" pitchFamily="49" charset="0"/>
              </a:rPr>
              <a:t>,</a:t>
            </a:r>
            <a:r>
              <a:rPr lang="en-US" altLang="en-US" sz="2500" b="1" dirty="0">
                <a:solidFill>
                  <a:schemeClr val="accent6"/>
                </a:solidFill>
                <a:latin typeface="Courier New" panose="02070309020205020404" pitchFamily="49" charset="0"/>
              </a:rPr>
              <a:t>K</a:t>
            </a:r>
            <a:r>
              <a:rPr lang="en-US" altLang="en-US" sz="2500" b="1" dirty="0">
                <a:latin typeface="Courier New" panose="02070309020205020404" pitchFamily="49" charset="0"/>
              </a:rPr>
              <a:t>)</a:t>
            </a:r>
            <a:r>
              <a:rPr lang="en-US" altLang="en-US" sz="2500" b="1" dirty="0">
                <a:solidFill>
                  <a:schemeClr val="accent1"/>
                </a:solidFill>
                <a:latin typeface="Courier New" panose="02070309020205020404" pitchFamily="49" charset="0"/>
              </a:rPr>
              <a:t> += </a:t>
            </a:r>
            <a:r>
              <a:rPr lang="en-US" altLang="en-US" sz="2500" b="1" dirty="0">
                <a:latin typeface="Courier New" panose="02070309020205020404" pitchFamily="49" charset="0"/>
              </a:rPr>
              <a:t>b(</a:t>
            </a:r>
            <a:r>
              <a:rPr lang="en-US" altLang="en-US" sz="2500" b="1" dirty="0">
                <a:solidFill>
                  <a:schemeClr val="accent6"/>
                </a:solidFill>
                <a:latin typeface="Courier New" panose="02070309020205020404" pitchFamily="49" charset="0"/>
              </a:rPr>
              <a:t>I</a:t>
            </a:r>
            <a:r>
              <a:rPr lang="en-US" altLang="en-US" sz="2500" b="1" dirty="0">
                <a:latin typeface="Courier New" panose="02070309020205020404" pitchFamily="49" charset="0"/>
              </a:rPr>
              <a:t>,</a:t>
            </a:r>
            <a:r>
              <a:rPr lang="en-US" altLang="en-US" sz="2500" b="1" dirty="0">
                <a:solidFill>
                  <a:schemeClr val="accent6"/>
                </a:solidFill>
                <a:latin typeface="Courier New" panose="02070309020205020404" pitchFamily="49" charset="0"/>
              </a:rPr>
              <a:t>J</a:t>
            </a:r>
            <a:r>
              <a:rPr lang="en-US" altLang="en-US" sz="2500" b="1" dirty="0">
                <a:latin typeface="Courier New" panose="02070309020205020404" pitchFamily="49" charset="0"/>
              </a:rPr>
              <a:t>)</a:t>
            </a:r>
            <a:r>
              <a:rPr lang="en-US" altLang="en-US" sz="2500" b="1" dirty="0">
                <a:solidFill>
                  <a:schemeClr val="accent1"/>
                </a:solidFill>
                <a:latin typeface="Courier New" panose="02070309020205020404" pitchFamily="49" charset="0"/>
              </a:rPr>
              <a:t> * </a:t>
            </a:r>
            <a:r>
              <a:rPr lang="en-US" altLang="en-US" sz="2500" b="1" dirty="0">
                <a:latin typeface="Courier New" panose="02070309020205020404" pitchFamily="49" charset="0"/>
              </a:rPr>
              <a:t>c(</a:t>
            </a:r>
            <a:r>
              <a:rPr lang="en-US" altLang="en-US" sz="2500" b="1" dirty="0">
                <a:solidFill>
                  <a:schemeClr val="accent6"/>
                </a:solidFill>
                <a:latin typeface="Courier New" panose="02070309020205020404" pitchFamily="49" charset="0"/>
              </a:rPr>
              <a:t>J</a:t>
            </a:r>
            <a:r>
              <a:rPr lang="en-US" altLang="en-US" sz="2500" b="1" dirty="0">
                <a:latin typeface="Courier New" panose="02070309020205020404" pitchFamily="49" charset="0"/>
              </a:rPr>
              <a:t>,</a:t>
            </a:r>
            <a:r>
              <a:rPr lang="en-US" altLang="en-US" sz="2500" b="1" dirty="0">
                <a:solidFill>
                  <a:schemeClr val="accent6"/>
                </a:solidFill>
                <a:latin typeface="Courier New" panose="02070309020205020404" pitchFamily="49" charset="0"/>
              </a:rPr>
              <a:t>K</a:t>
            </a:r>
            <a:r>
              <a:rPr lang="en-US" altLang="en-US" sz="2500" b="1" dirty="0">
                <a:latin typeface="Courier New" panose="02070309020205020404" pitchFamily="49" charset="0"/>
              </a:rPr>
              <a:t>).</a:t>
            </a:r>
            <a:r>
              <a:rPr lang="en-US" altLang="en-US" sz="2500" dirty="0"/>
              <a:t>      </a:t>
            </a:r>
            <a:endParaRPr lang="en-US" altLang="en-US" sz="2500" i="1" dirty="0">
              <a:solidFill>
                <a:schemeClr val="folHlink"/>
              </a:solidFill>
            </a:endParaRPr>
          </a:p>
          <a:p>
            <a:pPr lvl="1"/>
            <a:r>
              <a:rPr lang="en-US" altLang="en-US" sz="2500" dirty="0"/>
              <a:t>matrix multiplication; could be sparse</a:t>
            </a:r>
          </a:p>
          <a:p>
            <a:pPr lvl="1"/>
            <a:r>
              <a:rPr lang="en-US" altLang="en-US" sz="2500" b="1" dirty="0">
                <a:latin typeface="+mj-lt"/>
              </a:rPr>
              <a:t> </a:t>
            </a:r>
            <a:r>
              <a:rPr lang="en-US" altLang="en-US" sz="2500" b="1" dirty="0">
                <a:solidFill>
                  <a:srgbClr val="70AD47"/>
                </a:solidFill>
                <a:latin typeface="Courier New" panose="02070309020205020404" pitchFamily="49" charset="0"/>
              </a:rPr>
              <a:t>J</a:t>
            </a:r>
            <a:r>
              <a:rPr lang="en-US" altLang="en-US" sz="2500" dirty="0"/>
              <a:t> is free on the right-hand side, so we sum over it</a:t>
            </a:r>
          </a:p>
          <a:p>
            <a:pPr marL="0" indent="0">
              <a:buNone/>
            </a:pPr>
            <a:r>
              <a:rPr lang="en-US" altLang="en-US" sz="2500" b="1" dirty="0">
                <a:latin typeface="Courier New" panose="02070309020205020404" pitchFamily="49" charset="0"/>
                <a:cs typeface="Courier New" panose="02070309020205020404" pitchFamily="49" charset="0"/>
              </a:rPr>
              <a:t>b(</a:t>
            </a:r>
            <a:r>
              <a:rPr lang="en-US" altLang="en-US" sz="2500" b="1" dirty="0">
                <a:solidFill>
                  <a:srgbClr val="70AD47"/>
                </a:solidFill>
                <a:latin typeface="Courier New" panose="02070309020205020404" pitchFamily="49" charset="0"/>
                <a:cs typeface="Courier New" panose="02070309020205020404" pitchFamily="49" charset="0"/>
              </a:rPr>
              <a:t>I</a:t>
            </a:r>
            <a:r>
              <a:rPr lang="en-US" altLang="en-US" sz="2500" b="1" dirty="0">
                <a:latin typeface="Courier New" panose="02070309020205020404" pitchFamily="49" charset="0"/>
                <a:cs typeface="Courier New" panose="02070309020205020404" pitchFamily="49" charset="0"/>
              </a:rPr>
              <a:t>,</a:t>
            </a:r>
            <a:r>
              <a:rPr lang="en-US" altLang="en-US" sz="2500" b="1" dirty="0">
                <a:solidFill>
                  <a:srgbClr val="70AD47"/>
                </a:solidFill>
                <a:latin typeface="Courier New" panose="02070309020205020404" pitchFamily="49" charset="0"/>
                <a:cs typeface="Courier New" panose="02070309020205020404" pitchFamily="49" charset="0"/>
              </a:rPr>
              <a:t>I</a:t>
            </a:r>
            <a:r>
              <a:rPr lang="en-US" altLang="en-US" sz="2500" b="1" dirty="0">
                <a:latin typeface="Courier New" panose="02070309020205020404" pitchFamily="49" charset="0"/>
                <a:cs typeface="Courier New" panose="02070309020205020404" pitchFamily="49" charset="0"/>
              </a:rPr>
              <a:t>) </a:t>
            </a:r>
            <a:r>
              <a:rPr lang="en-US" altLang="en-US" sz="2500" b="1" dirty="0">
                <a:solidFill>
                  <a:srgbClr val="4472C4"/>
                </a:solidFill>
                <a:latin typeface="Courier New" panose="02070309020205020404" pitchFamily="49" charset="0"/>
                <a:cs typeface="Courier New" panose="02070309020205020404" pitchFamily="49" charset="0"/>
              </a:rPr>
              <a:t>+=</a:t>
            </a:r>
            <a:r>
              <a:rPr lang="en-US" altLang="en-US" sz="2500" b="1" dirty="0">
                <a:latin typeface="Courier New" panose="02070309020205020404" pitchFamily="49" charset="0"/>
                <a:cs typeface="Courier New" panose="02070309020205020404" pitchFamily="49" charset="0"/>
              </a:rPr>
              <a:t> 1.   b(</a:t>
            </a:r>
            <a:r>
              <a:rPr lang="en-US" altLang="en-US" sz="2500" b="1" dirty="0">
                <a:solidFill>
                  <a:srgbClr val="70AD47"/>
                </a:solidFill>
                <a:latin typeface="Courier New" panose="02070309020205020404" pitchFamily="49" charset="0"/>
                <a:cs typeface="Courier New" panose="02070309020205020404" pitchFamily="49" charset="0"/>
              </a:rPr>
              <a:t>I</a:t>
            </a:r>
            <a:r>
              <a:rPr lang="en-US" altLang="en-US" sz="2500" b="1" dirty="0">
                <a:latin typeface="Courier New" panose="02070309020205020404" pitchFamily="49" charset="0"/>
                <a:cs typeface="Courier New" panose="02070309020205020404" pitchFamily="49" charset="0"/>
              </a:rPr>
              <a:t>,</a:t>
            </a:r>
            <a:r>
              <a:rPr lang="en-US" altLang="en-US" sz="2500" b="1" dirty="0">
                <a:solidFill>
                  <a:srgbClr val="70AD47"/>
                </a:solidFill>
                <a:latin typeface="Courier New" panose="02070309020205020404" pitchFamily="49" charset="0"/>
                <a:cs typeface="Courier New" panose="02070309020205020404" pitchFamily="49" charset="0"/>
              </a:rPr>
              <a:t>J</a:t>
            </a:r>
            <a:r>
              <a:rPr lang="en-US" altLang="en-US" sz="2500" b="1" dirty="0">
                <a:latin typeface="Courier New" panose="02070309020205020404" pitchFamily="49" charset="0"/>
                <a:cs typeface="Courier New" panose="02070309020205020404" pitchFamily="49" charset="0"/>
              </a:rPr>
              <a:t>) </a:t>
            </a:r>
            <a:r>
              <a:rPr lang="en-US" altLang="en-US" sz="2500" b="1" dirty="0">
                <a:solidFill>
                  <a:srgbClr val="4472C4"/>
                </a:solidFill>
                <a:latin typeface="Courier New" panose="02070309020205020404" pitchFamily="49" charset="0"/>
                <a:cs typeface="Courier New" panose="02070309020205020404" pitchFamily="49" charset="0"/>
              </a:rPr>
              <a:t>+=</a:t>
            </a:r>
            <a:r>
              <a:rPr lang="en-US" altLang="en-US" sz="2500" b="1" dirty="0">
                <a:latin typeface="Courier New" panose="02070309020205020404" pitchFamily="49" charset="0"/>
                <a:cs typeface="Courier New" panose="02070309020205020404" pitchFamily="49" charset="0"/>
              </a:rPr>
              <a:t> 0.</a:t>
            </a:r>
          </a:p>
          <a:p>
            <a:pPr lvl="1"/>
            <a:r>
              <a:rPr lang="en-US" altLang="en-US" sz="2500" i="1" dirty="0"/>
              <a:t>Infinite</a:t>
            </a:r>
            <a:r>
              <a:rPr lang="en-US" altLang="en-US" sz="2500" dirty="0"/>
              <a:t> identity matrix</a:t>
            </a:r>
          </a:p>
        </p:txBody>
      </p:sp>
      <p:sp>
        <p:nvSpPr>
          <p:cNvPr id="16" name="Slide Number Placeholder 15">
            <a:extLst>
              <a:ext uri="{FF2B5EF4-FFF2-40B4-BE49-F238E27FC236}">
                <a16:creationId xmlns:a16="http://schemas.microsoft.com/office/drawing/2014/main" id="{237891C7-3DC0-4B7E-BC13-B84812D665A9}"/>
              </a:ext>
            </a:extLst>
          </p:cNvPr>
          <p:cNvSpPr>
            <a:spLocks noGrp="1"/>
          </p:cNvSpPr>
          <p:nvPr>
            <p:ph type="sldNum" sz="quarter" idx="12"/>
          </p:nvPr>
        </p:nvSpPr>
        <p:spPr/>
        <p:txBody>
          <a:bodyPr/>
          <a:lstStyle/>
          <a:p>
            <a:fld id="{68574FF7-DF95-4B49-B19D-0C0BC3D1EFE6}" type="slidenum">
              <a:rPr lang="en-US" altLang="en-US"/>
              <a:pPr/>
              <a:t>5</a:t>
            </a:fld>
            <a:endParaRPr lang="en-US" altLang="en-US"/>
          </a:p>
        </p:txBody>
      </p:sp>
      <p:sp>
        <p:nvSpPr>
          <p:cNvPr id="365584" name="Oval 16">
            <a:extLst>
              <a:ext uri="{FF2B5EF4-FFF2-40B4-BE49-F238E27FC236}">
                <a16:creationId xmlns:a16="http://schemas.microsoft.com/office/drawing/2014/main" id="{25D1065F-A498-453B-95A7-26C8C17F0695}"/>
              </a:ext>
            </a:extLst>
          </p:cNvPr>
          <p:cNvSpPr>
            <a:spLocks noChangeArrowheads="1"/>
          </p:cNvSpPr>
          <p:nvPr/>
        </p:nvSpPr>
        <p:spPr bwMode="auto">
          <a:xfrm>
            <a:off x="4571997" y="4103648"/>
            <a:ext cx="1624013" cy="519351"/>
          </a:xfrm>
          <a:prstGeom prst="ellipse">
            <a:avLst/>
          </a:prstGeom>
          <a:noFill/>
          <a:ln w="28575" algn="ctr">
            <a:solidFill>
              <a:srgbClr val="FF505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endParaRPr lang="en-US"/>
          </a:p>
        </p:txBody>
      </p:sp>
      <p:sp>
        <p:nvSpPr>
          <p:cNvPr id="365586" name="Freeform 18">
            <a:extLst>
              <a:ext uri="{FF2B5EF4-FFF2-40B4-BE49-F238E27FC236}">
                <a16:creationId xmlns:a16="http://schemas.microsoft.com/office/drawing/2014/main" id="{DE14D6D4-1BCF-47C2-9E92-AF2DFFE1C0F6}"/>
              </a:ext>
            </a:extLst>
          </p:cNvPr>
          <p:cNvSpPr>
            <a:spLocks/>
          </p:cNvSpPr>
          <p:nvPr/>
        </p:nvSpPr>
        <p:spPr bwMode="auto">
          <a:xfrm>
            <a:off x="2379515" y="3853302"/>
            <a:ext cx="1905000" cy="369332"/>
          </a:xfrm>
          <a:custGeom>
            <a:avLst/>
            <a:gdLst>
              <a:gd name="T0" fmla="*/ 1200 w 1200"/>
              <a:gd name="T1" fmla="*/ 186 h 187"/>
              <a:gd name="T2" fmla="*/ 1012 w 1200"/>
              <a:gd name="T3" fmla="*/ 38 h 187"/>
              <a:gd name="T4" fmla="*/ 201 w 1200"/>
              <a:gd name="T5" fmla="*/ 25 h 187"/>
              <a:gd name="T6" fmla="*/ 0 w 1200"/>
              <a:gd name="T7" fmla="*/ 187 h 187"/>
            </a:gdLst>
            <a:ahLst/>
            <a:cxnLst>
              <a:cxn ang="0">
                <a:pos x="T0" y="T1"/>
              </a:cxn>
              <a:cxn ang="0">
                <a:pos x="T2" y="T3"/>
              </a:cxn>
              <a:cxn ang="0">
                <a:pos x="T4" y="T5"/>
              </a:cxn>
              <a:cxn ang="0">
                <a:pos x="T6" y="T7"/>
              </a:cxn>
            </a:cxnLst>
            <a:rect l="0" t="0" r="r" b="b"/>
            <a:pathLst>
              <a:path w="1200" h="187">
                <a:moveTo>
                  <a:pt x="1200" y="186"/>
                </a:moveTo>
                <a:cubicBezTo>
                  <a:pt x="1169" y="161"/>
                  <a:pt x="1178" y="65"/>
                  <a:pt x="1012" y="38"/>
                </a:cubicBezTo>
                <a:cubicBezTo>
                  <a:pt x="846" y="11"/>
                  <a:pt x="370" y="0"/>
                  <a:pt x="201" y="25"/>
                </a:cubicBezTo>
                <a:cubicBezTo>
                  <a:pt x="32" y="50"/>
                  <a:pt x="42" y="153"/>
                  <a:pt x="0" y="187"/>
                </a:cubicBezTo>
              </a:path>
            </a:pathLst>
          </a:custGeom>
          <a:noFill/>
          <a:ln w="28575" cap="flat" cmpd="sng">
            <a:solidFill>
              <a:schemeClr val="accent1"/>
            </a:solidFill>
            <a:prstDash val="sysDot"/>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65587" name="Freeform 19">
            <a:extLst>
              <a:ext uri="{FF2B5EF4-FFF2-40B4-BE49-F238E27FC236}">
                <a16:creationId xmlns:a16="http://schemas.microsoft.com/office/drawing/2014/main" id="{343681B7-40C6-4962-8CBB-7AFDFEEC259B}"/>
              </a:ext>
            </a:extLst>
          </p:cNvPr>
          <p:cNvSpPr>
            <a:spLocks/>
          </p:cNvSpPr>
          <p:nvPr/>
        </p:nvSpPr>
        <p:spPr bwMode="auto">
          <a:xfrm>
            <a:off x="2677677" y="3789704"/>
            <a:ext cx="3667125" cy="369332"/>
          </a:xfrm>
          <a:custGeom>
            <a:avLst/>
            <a:gdLst>
              <a:gd name="T0" fmla="*/ 2310 w 2310"/>
              <a:gd name="T1" fmla="*/ 265 h 284"/>
              <a:gd name="T2" fmla="*/ 1957 w 2310"/>
              <a:gd name="T3" fmla="*/ 36 h 284"/>
              <a:gd name="T4" fmla="*/ 314 w 2310"/>
              <a:gd name="T5" fmla="*/ 49 h 284"/>
              <a:gd name="T6" fmla="*/ 74 w 2310"/>
              <a:gd name="T7" fmla="*/ 284 h 284"/>
            </a:gdLst>
            <a:ahLst/>
            <a:cxnLst>
              <a:cxn ang="0">
                <a:pos x="T0" y="T1"/>
              </a:cxn>
              <a:cxn ang="0">
                <a:pos x="T2" y="T3"/>
              </a:cxn>
              <a:cxn ang="0">
                <a:pos x="T4" y="T5"/>
              </a:cxn>
              <a:cxn ang="0">
                <a:pos x="T6" y="T7"/>
              </a:cxn>
            </a:cxnLst>
            <a:rect l="0" t="0" r="r" b="b"/>
            <a:pathLst>
              <a:path w="2310" h="284">
                <a:moveTo>
                  <a:pt x="2310" y="265"/>
                </a:moveTo>
                <a:cubicBezTo>
                  <a:pt x="2251" y="227"/>
                  <a:pt x="2290" y="72"/>
                  <a:pt x="1957" y="36"/>
                </a:cubicBezTo>
                <a:cubicBezTo>
                  <a:pt x="1624" y="0"/>
                  <a:pt x="628" y="8"/>
                  <a:pt x="314" y="49"/>
                </a:cubicBezTo>
                <a:cubicBezTo>
                  <a:pt x="0" y="90"/>
                  <a:pt x="124" y="235"/>
                  <a:pt x="74" y="284"/>
                </a:cubicBezTo>
              </a:path>
            </a:pathLst>
          </a:custGeom>
          <a:noFill/>
          <a:ln w="28575" cap="flat" cmpd="sng">
            <a:solidFill>
              <a:schemeClr val="accent1"/>
            </a:solidFill>
            <a:prstDash val="sysDot"/>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pSp>
        <p:nvGrpSpPr>
          <p:cNvPr id="365590" name="Group 22">
            <a:extLst>
              <a:ext uri="{FF2B5EF4-FFF2-40B4-BE49-F238E27FC236}">
                <a16:creationId xmlns:a16="http://schemas.microsoft.com/office/drawing/2014/main" id="{FA535249-D392-459E-87E8-0E7A34394476}"/>
              </a:ext>
            </a:extLst>
          </p:cNvPr>
          <p:cNvGrpSpPr>
            <a:grpSpLocks/>
          </p:cNvGrpSpPr>
          <p:nvPr/>
        </p:nvGrpSpPr>
        <p:grpSpPr bwMode="auto">
          <a:xfrm>
            <a:off x="3276598" y="4045693"/>
            <a:ext cx="2343961" cy="766763"/>
            <a:chOff x="1248" y="2764"/>
            <a:chExt cx="1056" cy="483"/>
          </a:xfrm>
        </p:grpSpPr>
        <p:sp>
          <p:nvSpPr>
            <p:cNvPr id="365588" name="Freeform 20">
              <a:extLst>
                <a:ext uri="{FF2B5EF4-FFF2-40B4-BE49-F238E27FC236}">
                  <a16:creationId xmlns:a16="http://schemas.microsoft.com/office/drawing/2014/main" id="{556FCCA9-3506-477D-AC67-A6384665AAD0}"/>
                </a:ext>
              </a:extLst>
            </p:cNvPr>
            <p:cNvSpPr>
              <a:spLocks/>
            </p:cNvSpPr>
            <p:nvPr/>
          </p:nvSpPr>
          <p:spPr bwMode="auto">
            <a:xfrm>
              <a:off x="1439" y="3014"/>
              <a:ext cx="865" cy="233"/>
            </a:xfrm>
            <a:custGeom>
              <a:avLst/>
              <a:gdLst>
                <a:gd name="T0" fmla="*/ 865 w 865"/>
                <a:gd name="T1" fmla="*/ 58 h 124"/>
                <a:gd name="T2" fmla="*/ 455 w 865"/>
                <a:gd name="T3" fmla="*/ 118 h 124"/>
                <a:gd name="T4" fmla="*/ 68 w 865"/>
                <a:gd name="T5" fmla="*/ 95 h 124"/>
                <a:gd name="T6" fmla="*/ 5 w 865"/>
                <a:gd name="T7" fmla="*/ 0 h 124"/>
              </a:gdLst>
              <a:ahLst/>
              <a:cxnLst>
                <a:cxn ang="0">
                  <a:pos x="T0" y="T1"/>
                </a:cxn>
                <a:cxn ang="0">
                  <a:pos x="T2" y="T3"/>
                </a:cxn>
                <a:cxn ang="0">
                  <a:pos x="T4" y="T5"/>
                </a:cxn>
                <a:cxn ang="0">
                  <a:pos x="T6" y="T7"/>
                </a:cxn>
              </a:cxnLst>
              <a:rect l="0" t="0" r="r" b="b"/>
              <a:pathLst>
                <a:path w="865" h="124">
                  <a:moveTo>
                    <a:pt x="865" y="58"/>
                  </a:moveTo>
                  <a:cubicBezTo>
                    <a:pt x="797" y="68"/>
                    <a:pt x="588" y="112"/>
                    <a:pt x="455" y="118"/>
                  </a:cubicBezTo>
                  <a:cubicBezTo>
                    <a:pt x="322" y="124"/>
                    <a:pt x="136" y="113"/>
                    <a:pt x="68" y="95"/>
                  </a:cubicBezTo>
                  <a:cubicBezTo>
                    <a:pt x="0" y="77"/>
                    <a:pt x="18" y="20"/>
                    <a:pt x="5" y="0"/>
                  </a:cubicBezTo>
                </a:path>
              </a:pathLst>
            </a:custGeom>
            <a:noFill/>
            <a:ln w="28575" cap="flat" cmpd="sng">
              <a:solidFill>
                <a:srgbClr val="FF505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65589" name="Oval 21">
              <a:extLst>
                <a:ext uri="{FF2B5EF4-FFF2-40B4-BE49-F238E27FC236}">
                  <a16:creationId xmlns:a16="http://schemas.microsoft.com/office/drawing/2014/main" id="{B92C1436-38D0-46E0-94CB-DE3AD08E298F}"/>
                </a:ext>
              </a:extLst>
            </p:cNvPr>
            <p:cNvSpPr>
              <a:spLocks noChangeArrowheads="1"/>
            </p:cNvSpPr>
            <p:nvPr/>
          </p:nvSpPr>
          <p:spPr bwMode="auto">
            <a:xfrm>
              <a:off x="1248" y="2764"/>
              <a:ext cx="164" cy="327"/>
            </a:xfrm>
            <a:prstGeom prst="ellipse">
              <a:avLst/>
            </a:prstGeom>
            <a:noFill/>
            <a:ln w="28575" algn="ctr">
              <a:solidFill>
                <a:srgbClr val="FF505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pSp>
      <p:pic>
        <p:nvPicPr>
          <p:cNvPr id="11" name="Picture 10">
            <a:extLst>
              <a:ext uri="{FF2B5EF4-FFF2-40B4-BE49-F238E27FC236}">
                <a16:creationId xmlns:a16="http://schemas.microsoft.com/office/drawing/2014/main" id="{09348641-4D9B-472D-81A0-5C2EC1C7C2BC}"/>
              </a:ext>
            </a:extLst>
          </p:cNvPr>
          <p:cNvPicPr>
            <a:picLocks noChangeAspect="1"/>
          </p:cNvPicPr>
          <p:nvPr>
            <p:custDataLst>
              <p:tags r:id="rId1"/>
            </p:custDataLst>
          </p:nvPr>
        </p:nvPicPr>
        <p:blipFill>
          <a:blip r:embed="rId5">
            <a:extLst>
              <a:ext uri="{28A0092B-C50C-407E-A947-70E740481C1C}">
                <a14:useLocalDpi xmlns:a14="http://schemas.microsoft.com/office/drawing/2010/main" val="0"/>
              </a:ext>
            </a:extLst>
          </a:blip>
          <a:stretch>
            <a:fillRect/>
          </a:stretch>
        </p:blipFill>
        <p:spPr>
          <a:xfrm>
            <a:off x="6456747" y="2369107"/>
            <a:ext cx="2528687" cy="1073234"/>
          </a:xfrm>
          <a:prstGeom prst="rect">
            <a:avLst/>
          </a:prstGeom>
        </p:spPr>
      </p:pic>
      <p:pic>
        <p:nvPicPr>
          <p:cNvPr id="9" name="Picture 8">
            <a:extLst>
              <a:ext uri="{FF2B5EF4-FFF2-40B4-BE49-F238E27FC236}">
                <a16:creationId xmlns:a16="http://schemas.microsoft.com/office/drawing/2014/main" id="{58BF37EF-D2A4-4D84-8849-E272656584C0}"/>
              </a:ext>
            </a:extLst>
          </p:cNvPr>
          <p:cNvPicPr>
            <a:picLocks noChangeAspect="1"/>
          </p:cNvPicPr>
          <p:nvPr>
            <p:custDataLst>
              <p:tags r:id="rId2"/>
            </p:custDataLst>
          </p:nvPr>
        </p:nvPicPr>
        <p:blipFill>
          <a:blip r:embed="rId6">
            <a:extLst>
              <a:ext uri="{28A0092B-C50C-407E-A947-70E740481C1C}">
                <a14:useLocalDpi xmlns:a14="http://schemas.microsoft.com/office/drawing/2010/main" val="0"/>
              </a:ext>
            </a:extLst>
          </a:blip>
          <a:stretch>
            <a:fillRect/>
          </a:stretch>
        </p:blipFill>
        <p:spPr>
          <a:xfrm>
            <a:off x="7721091" y="3759984"/>
            <a:ext cx="3003339" cy="1141307"/>
          </a:xfrm>
          <a:prstGeom prst="rect">
            <a:avLst/>
          </a:prstGeom>
        </p:spPr>
      </p:pic>
      <p:sp>
        <p:nvSpPr>
          <p:cNvPr id="2" name="Speech Bubble: Oval 1">
            <a:extLst>
              <a:ext uri="{FF2B5EF4-FFF2-40B4-BE49-F238E27FC236}">
                <a16:creationId xmlns:a16="http://schemas.microsoft.com/office/drawing/2014/main" id="{53266D1D-10AC-43E5-8C87-1D34AABBE853}"/>
              </a:ext>
            </a:extLst>
          </p:cNvPr>
          <p:cNvSpPr/>
          <p:nvPr/>
        </p:nvSpPr>
        <p:spPr>
          <a:xfrm>
            <a:off x="6196010" y="128140"/>
            <a:ext cx="3444744" cy="2351766"/>
          </a:xfrm>
          <a:prstGeom prst="wedgeEllipseCallout">
            <a:avLst>
              <a:gd name="adj1" fmla="val -93399"/>
              <a:gd name="adj2" fmla="val 6664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70AD47"/>
                </a:solidFill>
                <a:latin typeface="Courier New" panose="02070309020205020404" pitchFamily="49" charset="0"/>
                <a:cs typeface="Courier New" panose="02070309020205020404" pitchFamily="49" charset="0"/>
              </a:rPr>
              <a:t>I</a:t>
            </a:r>
            <a:r>
              <a:rPr lang="en-US" sz="2400" dirty="0"/>
              <a:t> can range over any value, not just integers</a:t>
            </a:r>
          </a:p>
        </p:txBody>
      </p:sp>
    </p:spTree>
    <p:extLst>
      <p:ext uri="{BB962C8B-B14F-4D97-AF65-F5344CB8AC3E}">
        <p14:creationId xmlns:p14="http://schemas.microsoft.com/office/powerpoint/2010/main" val="403499968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65571">
                                            <p:txEl>
                                              <p:pRg st="0" end="0"/>
                                            </p:txEl>
                                          </p:spTgt>
                                        </p:tgtEl>
                                        <p:attrNameLst>
                                          <p:attrName>style.visibility</p:attrName>
                                        </p:attrNameLst>
                                      </p:cBhvr>
                                      <p:to>
                                        <p:strVal val="visible"/>
                                      </p:to>
                                    </p:set>
                                    <p:animEffect transition="in" filter="fade">
                                      <p:cBhvr>
                                        <p:cTn id="7" dur="500"/>
                                        <p:tgtEl>
                                          <p:spTgt spid="365571">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65571">
                                            <p:txEl>
                                              <p:pRg st="1" end="1"/>
                                            </p:txEl>
                                          </p:spTgt>
                                        </p:tgtEl>
                                        <p:attrNameLst>
                                          <p:attrName>style.visibility</p:attrName>
                                        </p:attrNameLst>
                                      </p:cBhvr>
                                      <p:to>
                                        <p:strVal val="visible"/>
                                      </p:to>
                                    </p:set>
                                    <p:animEffect transition="in" filter="fade">
                                      <p:cBhvr>
                                        <p:cTn id="10" dur="500"/>
                                        <p:tgtEl>
                                          <p:spTgt spid="365571">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65571">
                                            <p:txEl>
                                              <p:pRg st="2" end="2"/>
                                            </p:txEl>
                                          </p:spTgt>
                                        </p:tgtEl>
                                        <p:attrNameLst>
                                          <p:attrName>style.visibility</p:attrName>
                                        </p:attrNameLst>
                                      </p:cBhvr>
                                      <p:to>
                                        <p:strVal val="visible"/>
                                      </p:to>
                                    </p:set>
                                    <p:animEffect transition="in" filter="fade">
                                      <p:cBhvr>
                                        <p:cTn id="15" dur="500"/>
                                        <p:tgtEl>
                                          <p:spTgt spid="365571">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65571">
                                            <p:txEl>
                                              <p:pRg st="3" end="3"/>
                                            </p:txEl>
                                          </p:spTgt>
                                        </p:tgtEl>
                                        <p:attrNameLst>
                                          <p:attrName>style.visibility</p:attrName>
                                        </p:attrNameLst>
                                      </p:cBhvr>
                                      <p:to>
                                        <p:strVal val="visible"/>
                                      </p:to>
                                    </p:set>
                                    <p:animEffect transition="in" filter="fade">
                                      <p:cBhvr>
                                        <p:cTn id="18" dur="500"/>
                                        <p:tgtEl>
                                          <p:spTgt spid="365571">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65571">
                                            <p:txEl>
                                              <p:pRg st="4" end="4"/>
                                            </p:txEl>
                                          </p:spTgt>
                                        </p:tgtEl>
                                        <p:attrNameLst>
                                          <p:attrName>style.visibility</p:attrName>
                                        </p:attrNameLst>
                                      </p:cBhvr>
                                      <p:to>
                                        <p:strVal val="visible"/>
                                      </p:to>
                                    </p:set>
                                    <p:animEffect transition="in" filter="fade">
                                      <p:cBhvr>
                                        <p:cTn id="23" dur="500"/>
                                        <p:tgtEl>
                                          <p:spTgt spid="365571">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500"/>
                                        <p:tgtEl>
                                          <p:spTgt spid="11"/>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65571">
                                            <p:txEl>
                                              <p:pRg st="5" end="5"/>
                                            </p:txEl>
                                          </p:spTgt>
                                        </p:tgtEl>
                                        <p:attrNameLst>
                                          <p:attrName>style.visibility</p:attrName>
                                        </p:attrNameLst>
                                      </p:cBhvr>
                                      <p:to>
                                        <p:strVal val="visible"/>
                                      </p:to>
                                    </p:set>
                                    <p:animEffect transition="in" filter="fade">
                                      <p:cBhvr>
                                        <p:cTn id="29" dur="500"/>
                                        <p:tgtEl>
                                          <p:spTgt spid="365571">
                                            <p:txEl>
                                              <p:pRg st="5" end="5"/>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2"/>
                                        </p:tgtEl>
                                        <p:attrNameLst>
                                          <p:attrName>style.visibility</p:attrName>
                                        </p:attrNameLst>
                                      </p:cBhvr>
                                      <p:to>
                                        <p:strVal val="visible"/>
                                      </p:to>
                                    </p:set>
                                    <p:animEffect transition="in" filter="fade">
                                      <p:cBhvr>
                                        <p:cTn id="34" dur="500"/>
                                        <p:tgtEl>
                                          <p:spTgt spid="2"/>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65571">
                                            <p:txEl>
                                              <p:pRg st="7" end="7"/>
                                            </p:txEl>
                                          </p:spTgt>
                                        </p:tgtEl>
                                        <p:attrNameLst>
                                          <p:attrName>style.visibility</p:attrName>
                                        </p:attrNameLst>
                                      </p:cBhvr>
                                      <p:to>
                                        <p:strVal val="visible"/>
                                      </p:to>
                                    </p:set>
                                    <p:animEffect transition="in" filter="fade">
                                      <p:cBhvr>
                                        <p:cTn id="39" dur="500"/>
                                        <p:tgtEl>
                                          <p:spTgt spid="365571">
                                            <p:txEl>
                                              <p:pRg st="7" end="7"/>
                                            </p:tx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365571">
                                            <p:txEl>
                                              <p:pRg st="8" end="8"/>
                                            </p:txEl>
                                          </p:spTgt>
                                        </p:tgtEl>
                                        <p:attrNameLst>
                                          <p:attrName>style.visibility</p:attrName>
                                        </p:attrNameLst>
                                      </p:cBhvr>
                                      <p:to>
                                        <p:strVal val="visible"/>
                                      </p:to>
                                    </p:set>
                                    <p:animEffect transition="in" filter="fade">
                                      <p:cBhvr>
                                        <p:cTn id="42" dur="500"/>
                                        <p:tgtEl>
                                          <p:spTgt spid="365571">
                                            <p:txEl>
                                              <p:pRg st="8" end="8"/>
                                            </p:txEl>
                                          </p:spTgt>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365571">
                                            <p:txEl>
                                              <p:pRg st="9" end="9"/>
                                            </p:txEl>
                                          </p:spTgt>
                                        </p:tgtEl>
                                        <p:attrNameLst>
                                          <p:attrName>style.visibility</p:attrName>
                                        </p:attrNameLst>
                                      </p:cBhvr>
                                      <p:to>
                                        <p:strVal val="visible"/>
                                      </p:to>
                                    </p:set>
                                    <p:animEffect transition="in" filter="fade">
                                      <p:cBhvr>
                                        <p:cTn id="45" dur="500"/>
                                        <p:tgtEl>
                                          <p:spTgt spid="365571">
                                            <p:txEl>
                                              <p:pRg st="9" end="9"/>
                                            </p:txEl>
                                          </p:spTgt>
                                        </p:tgtEl>
                                      </p:cBhvr>
                                    </p:animEffect>
                                  </p:childTnLst>
                                </p:cTn>
                              </p:par>
                              <p:par>
                                <p:cTn id="46" presetID="10" presetClass="entr" presetSubtype="0" fill="hold" nodeType="withEffect">
                                  <p:stCondLst>
                                    <p:cond delay="0"/>
                                  </p:stCondLst>
                                  <p:childTnLst>
                                    <p:set>
                                      <p:cBhvr>
                                        <p:cTn id="47" dur="1" fill="hold">
                                          <p:stCondLst>
                                            <p:cond delay="0"/>
                                          </p:stCondLst>
                                        </p:cTn>
                                        <p:tgtEl>
                                          <p:spTgt spid="9"/>
                                        </p:tgtEl>
                                        <p:attrNameLst>
                                          <p:attrName>style.visibility</p:attrName>
                                        </p:attrNameLst>
                                      </p:cBhvr>
                                      <p:to>
                                        <p:strVal val="visible"/>
                                      </p:to>
                                    </p:set>
                                    <p:animEffect transition="in" filter="fade">
                                      <p:cBhvr>
                                        <p:cTn id="48" dur="500"/>
                                        <p:tgtEl>
                                          <p:spTgt spid="9"/>
                                        </p:tgtEl>
                                      </p:cBhvr>
                                    </p:animEffect>
                                  </p:childTnLst>
                                </p:cTn>
                              </p:par>
                              <p:par>
                                <p:cTn id="49" presetID="10" presetClass="exit" presetSubtype="0" fill="hold" grpId="1" nodeType="withEffect">
                                  <p:stCondLst>
                                    <p:cond delay="0"/>
                                  </p:stCondLst>
                                  <p:childTnLst>
                                    <p:animEffect transition="out" filter="fade">
                                      <p:cBhvr>
                                        <p:cTn id="50" dur="500"/>
                                        <p:tgtEl>
                                          <p:spTgt spid="2"/>
                                        </p:tgtEl>
                                      </p:cBhvr>
                                    </p:animEffect>
                                    <p:set>
                                      <p:cBhvr>
                                        <p:cTn id="51" dur="1" fill="hold">
                                          <p:stCondLst>
                                            <p:cond delay="499"/>
                                          </p:stCondLst>
                                        </p:cTn>
                                        <p:tgtEl>
                                          <p:spTgt spid="2"/>
                                        </p:tgtEl>
                                        <p:attrNameLst>
                                          <p:attrName>style.visibility</p:attrName>
                                        </p:attrNameLst>
                                      </p:cBhvr>
                                      <p:to>
                                        <p:strVal val="hidden"/>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nodeType="clickEffect">
                                  <p:stCondLst>
                                    <p:cond delay="0"/>
                                  </p:stCondLst>
                                  <p:childTnLst>
                                    <p:set>
                                      <p:cBhvr>
                                        <p:cTn id="55" dur="1" fill="hold">
                                          <p:stCondLst>
                                            <p:cond delay="0"/>
                                          </p:stCondLst>
                                        </p:cTn>
                                        <p:tgtEl>
                                          <p:spTgt spid="365586"/>
                                        </p:tgtEl>
                                        <p:attrNameLst>
                                          <p:attrName>style.visibility</p:attrName>
                                        </p:attrNameLst>
                                      </p:cBhvr>
                                      <p:to>
                                        <p:strVal val="visible"/>
                                      </p:to>
                                    </p:set>
                                  </p:childTnLst>
                                </p:cTn>
                              </p:par>
                              <p:par>
                                <p:cTn id="56" presetID="1" presetClass="entr" presetSubtype="0" fill="hold" nodeType="withEffect">
                                  <p:stCondLst>
                                    <p:cond delay="0"/>
                                  </p:stCondLst>
                                  <p:childTnLst>
                                    <p:set>
                                      <p:cBhvr>
                                        <p:cTn id="57" dur="1" fill="hold">
                                          <p:stCondLst>
                                            <p:cond delay="0"/>
                                          </p:stCondLst>
                                        </p:cTn>
                                        <p:tgtEl>
                                          <p:spTgt spid="365587"/>
                                        </p:tgtEl>
                                        <p:attrNameLst>
                                          <p:attrName>style.visibility</p:attrName>
                                        </p:attrNameLst>
                                      </p:cBhvr>
                                      <p:to>
                                        <p:strVal val="visible"/>
                                      </p:to>
                                    </p:set>
                                  </p:childTnLst>
                                </p:cTn>
                              </p:par>
                            </p:childTnLst>
                          </p:cTn>
                        </p:par>
                      </p:childTnLst>
                    </p:cTn>
                  </p:par>
                  <p:par>
                    <p:cTn id="58" fill="hold" nodeType="clickPar">
                      <p:stCondLst>
                        <p:cond delay="indefinite"/>
                      </p:stCondLst>
                      <p:childTnLst>
                        <p:par>
                          <p:cTn id="59" fill="hold" nodeType="withGroup">
                            <p:stCondLst>
                              <p:cond delay="0"/>
                            </p:stCondLst>
                            <p:childTnLst>
                              <p:par>
                                <p:cTn id="60" presetID="1" presetClass="entr" presetSubtype="0" fill="hold" nodeType="clickEffect">
                                  <p:stCondLst>
                                    <p:cond delay="0"/>
                                  </p:stCondLst>
                                  <p:childTnLst>
                                    <p:set>
                                      <p:cBhvr>
                                        <p:cTn id="61" dur="1" fill="hold">
                                          <p:stCondLst>
                                            <p:cond delay="0"/>
                                          </p:stCondLst>
                                        </p:cTn>
                                        <p:tgtEl>
                                          <p:spTgt spid="365584"/>
                                        </p:tgtEl>
                                        <p:attrNameLst>
                                          <p:attrName>style.visibility</p:attrName>
                                        </p:attrNameLst>
                                      </p:cBhvr>
                                      <p:to>
                                        <p:strVal val="visible"/>
                                      </p:to>
                                    </p:set>
                                  </p:childTnLst>
                                </p:cTn>
                              </p:par>
                            </p:childTnLst>
                          </p:cTn>
                        </p:par>
                        <p:par>
                          <p:cTn id="62" fill="hold" nodeType="afterGroup">
                            <p:stCondLst>
                              <p:cond delay="0"/>
                            </p:stCondLst>
                            <p:childTnLst>
                              <p:par>
                                <p:cTn id="63" presetID="22" presetClass="entr" presetSubtype="2" fill="hold" nodeType="afterEffect">
                                  <p:stCondLst>
                                    <p:cond delay="0"/>
                                  </p:stCondLst>
                                  <p:childTnLst>
                                    <p:set>
                                      <p:cBhvr>
                                        <p:cTn id="64" dur="1" fill="hold">
                                          <p:stCondLst>
                                            <p:cond delay="0"/>
                                          </p:stCondLst>
                                        </p:cTn>
                                        <p:tgtEl>
                                          <p:spTgt spid="365590"/>
                                        </p:tgtEl>
                                        <p:attrNameLst>
                                          <p:attrName>style.visibility</p:attrName>
                                        </p:attrNameLst>
                                      </p:cBhvr>
                                      <p:to>
                                        <p:strVal val="visible"/>
                                      </p:to>
                                    </p:set>
                                    <p:animEffect transition="in" filter="wipe(right)">
                                      <p:cBhvr>
                                        <p:cTn id="65" dur="500"/>
                                        <p:tgtEl>
                                          <p:spTgt spid="365590"/>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ntr" presetSubtype="0" fill="hold" grpId="0" nodeType="clickEffect">
                                  <p:stCondLst>
                                    <p:cond delay="0"/>
                                  </p:stCondLst>
                                  <p:childTnLst>
                                    <p:set>
                                      <p:cBhvr>
                                        <p:cTn id="69" dur="1" fill="hold">
                                          <p:stCondLst>
                                            <p:cond delay="0"/>
                                          </p:stCondLst>
                                        </p:cTn>
                                        <p:tgtEl>
                                          <p:spTgt spid="365571">
                                            <p:txEl>
                                              <p:pRg st="10" end="10"/>
                                            </p:txEl>
                                          </p:spTgt>
                                        </p:tgtEl>
                                        <p:attrNameLst>
                                          <p:attrName>style.visibility</p:attrName>
                                        </p:attrNameLst>
                                      </p:cBhvr>
                                      <p:to>
                                        <p:strVal val="visible"/>
                                      </p:to>
                                    </p:set>
                                    <p:animEffect transition="in" filter="fade">
                                      <p:cBhvr>
                                        <p:cTn id="70" dur="500"/>
                                        <p:tgtEl>
                                          <p:spTgt spid="365571">
                                            <p:txEl>
                                              <p:pRg st="10" end="10"/>
                                            </p:txEl>
                                          </p:spTgt>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365571">
                                            <p:txEl>
                                              <p:pRg st="11" end="11"/>
                                            </p:txEl>
                                          </p:spTgt>
                                        </p:tgtEl>
                                        <p:attrNameLst>
                                          <p:attrName>style.visibility</p:attrName>
                                        </p:attrNameLst>
                                      </p:cBhvr>
                                      <p:to>
                                        <p:strVal val="visible"/>
                                      </p:to>
                                    </p:set>
                                    <p:animEffect transition="in" filter="fade">
                                      <p:cBhvr>
                                        <p:cTn id="73" dur="500"/>
                                        <p:tgtEl>
                                          <p:spTgt spid="365571">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5571" grpId="0" uiExpand="1" build="p"/>
      <p:bldP spid="2" grpId="0" animBg="1"/>
      <p:bldP spid="2"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72F40-0847-4470-AC2D-798D8147A4D4}"/>
              </a:ext>
            </a:extLst>
          </p:cNvPr>
          <p:cNvSpPr>
            <a:spLocks noGrp="1"/>
          </p:cNvSpPr>
          <p:nvPr>
            <p:ph type="title"/>
          </p:nvPr>
        </p:nvSpPr>
        <p:spPr/>
        <p:txBody>
          <a:bodyPr/>
          <a:lstStyle/>
          <a:p>
            <a:pPr algn="ctr"/>
            <a:r>
              <a:rPr lang="en-US" dirty="0"/>
              <a:t>Example Program: Shortest path</a:t>
            </a:r>
          </a:p>
        </p:txBody>
      </p:sp>
      <p:sp>
        <p:nvSpPr>
          <p:cNvPr id="12" name="Slide Number Placeholder 11">
            <a:extLst>
              <a:ext uri="{FF2B5EF4-FFF2-40B4-BE49-F238E27FC236}">
                <a16:creationId xmlns:a16="http://schemas.microsoft.com/office/drawing/2014/main" id="{0B5E5D6C-92F1-49F5-BFC7-17556AC02AD3}"/>
              </a:ext>
            </a:extLst>
          </p:cNvPr>
          <p:cNvSpPr>
            <a:spLocks noGrp="1"/>
          </p:cNvSpPr>
          <p:nvPr>
            <p:ph type="sldNum" sz="quarter" idx="12"/>
          </p:nvPr>
        </p:nvSpPr>
        <p:spPr/>
        <p:txBody>
          <a:bodyPr/>
          <a:lstStyle/>
          <a:p>
            <a:fld id="{DD2D5612-D1A6-4510-A96B-3BEF8629B754}" type="slidenum">
              <a:rPr lang="en-US" smtClean="0"/>
              <a:t>6</a:t>
            </a:fld>
            <a:endParaRPr lang="en-US"/>
          </a:p>
        </p:txBody>
      </p:sp>
      <p:sp>
        <p:nvSpPr>
          <p:cNvPr id="8" name="TextBox 7">
            <a:extLst>
              <a:ext uri="{FF2B5EF4-FFF2-40B4-BE49-F238E27FC236}">
                <a16:creationId xmlns:a16="http://schemas.microsoft.com/office/drawing/2014/main" id="{03FAB45A-DD39-4D9C-A629-C6939047FD86}"/>
              </a:ext>
            </a:extLst>
          </p:cNvPr>
          <p:cNvSpPr txBox="1"/>
          <p:nvPr/>
        </p:nvSpPr>
        <p:spPr>
          <a:xfrm>
            <a:off x="1265695" y="1690688"/>
            <a:ext cx="10383863" cy="830997"/>
          </a:xfrm>
          <a:prstGeom prst="rect">
            <a:avLst/>
          </a:prstGeom>
          <a:noFill/>
        </p:spPr>
        <p:txBody>
          <a:bodyPr wrap="square" rtlCol="0">
            <a:spAutoFit/>
          </a:bodyPr>
          <a:lstStyle/>
          <a:p>
            <a:r>
              <a:rPr lang="en-US" sz="2400" kern="1200" dirty="0">
                <a:solidFill>
                  <a:schemeClr val="tx1"/>
                </a:solidFill>
                <a:latin typeface="Consolas" panose="020B0609020204030204" pitchFamily="49" charset="0"/>
                <a:cs typeface="Courier New" panose="02070309020205020404" pitchFamily="49" charset="0"/>
              </a:rPr>
              <a:t>distance(</a:t>
            </a:r>
            <a:r>
              <a:rPr lang="en-US" sz="2400" kern="1200" dirty="0">
                <a:solidFill>
                  <a:srgbClr val="70AD47"/>
                </a:solidFill>
                <a:latin typeface="Consolas" panose="020B0609020204030204" pitchFamily="49" charset="0"/>
                <a:cs typeface="Courier New" panose="02070309020205020404" pitchFamily="49" charset="0"/>
              </a:rPr>
              <a:t>Start</a:t>
            </a:r>
            <a:r>
              <a:rPr lang="en-US" sz="2400" kern="1200" dirty="0">
                <a:solidFill>
                  <a:schemeClr val="tx1"/>
                </a:solidFill>
                <a:latin typeface="Consolas" panose="020B0609020204030204" pitchFamily="49" charset="0"/>
                <a:cs typeface="Courier New" panose="02070309020205020404" pitchFamily="49" charset="0"/>
              </a:rPr>
              <a:t>, </a:t>
            </a:r>
            <a:r>
              <a:rPr lang="en-US" sz="2400" dirty="0">
                <a:solidFill>
                  <a:schemeClr val="accent6"/>
                </a:solidFill>
                <a:latin typeface="Consolas" panose="020B0609020204030204" pitchFamily="49" charset="0"/>
                <a:cs typeface="Courier New" panose="02070309020205020404" pitchFamily="49" charset="0"/>
              </a:rPr>
              <a:t>Y</a:t>
            </a:r>
            <a:r>
              <a:rPr lang="en-US" sz="2400" kern="1200" dirty="0">
                <a:solidFill>
                  <a:schemeClr val="tx1"/>
                </a:solidFill>
                <a:latin typeface="Consolas" panose="020B0609020204030204" pitchFamily="49" charset="0"/>
                <a:cs typeface="Courier New" panose="02070309020205020404" pitchFamily="49" charset="0"/>
              </a:rPr>
              <a:t>) </a:t>
            </a:r>
            <a:r>
              <a:rPr lang="en-US" sz="2400" kern="1200" dirty="0">
                <a:solidFill>
                  <a:schemeClr val="accent1"/>
                </a:solidFill>
                <a:latin typeface="Consolas" panose="020B0609020204030204" pitchFamily="49" charset="0"/>
                <a:cs typeface="Courier New" panose="02070309020205020404" pitchFamily="49" charset="0"/>
              </a:rPr>
              <a:t>min= </a:t>
            </a:r>
            <a:r>
              <a:rPr lang="en-US" sz="2400" kern="1200" dirty="0">
                <a:solidFill>
                  <a:schemeClr val="tx1"/>
                </a:solidFill>
                <a:latin typeface="Consolas" panose="020B0609020204030204" pitchFamily="49" charset="0"/>
                <a:cs typeface="Courier New" panose="02070309020205020404" pitchFamily="49" charset="0"/>
              </a:rPr>
              <a:t>distance(</a:t>
            </a:r>
            <a:r>
              <a:rPr lang="en-US" sz="2400" kern="1200" dirty="0">
                <a:solidFill>
                  <a:srgbClr val="70AD47"/>
                </a:solidFill>
                <a:latin typeface="Consolas" panose="020B0609020204030204" pitchFamily="49" charset="0"/>
                <a:cs typeface="Courier New" panose="02070309020205020404" pitchFamily="49" charset="0"/>
              </a:rPr>
              <a:t>Start</a:t>
            </a:r>
            <a:r>
              <a:rPr lang="en-US" sz="2400" kern="1200" dirty="0">
                <a:solidFill>
                  <a:schemeClr val="tx1"/>
                </a:solidFill>
                <a:latin typeface="Consolas" panose="020B0609020204030204" pitchFamily="49" charset="0"/>
                <a:cs typeface="Courier New" panose="02070309020205020404" pitchFamily="49" charset="0"/>
              </a:rPr>
              <a:t>, </a:t>
            </a:r>
            <a:r>
              <a:rPr lang="en-US" sz="2400" dirty="0">
                <a:solidFill>
                  <a:schemeClr val="accent6"/>
                </a:solidFill>
                <a:latin typeface="Consolas" panose="020B0609020204030204" pitchFamily="49" charset="0"/>
                <a:cs typeface="Courier New" panose="02070309020205020404" pitchFamily="49" charset="0"/>
              </a:rPr>
              <a:t>X</a:t>
            </a:r>
            <a:r>
              <a:rPr lang="en-US" sz="2400" dirty="0">
                <a:latin typeface="Consolas" panose="020B0609020204030204" pitchFamily="49" charset="0"/>
                <a:cs typeface="Courier New" panose="02070309020205020404" pitchFamily="49" charset="0"/>
              </a:rPr>
              <a:t>) </a:t>
            </a:r>
            <a:r>
              <a:rPr lang="en-US" sz="2400" dirty="0">
                <a:solidFill>
                  <a:srgbClr val="4472C4"/>
                </a:solidFill>
                <a:latin typeface="Consolas" panose="020B0609020204030204" pitchFamily="49" charset="0"/>
                <a:cs typeface="Courier New" panose="02070309020205020404" pitchFamily="49" charset="0"/>
              </a:rPr>
              <a:t>+</a:t>
            </a:r>
            <a:r>
              <a:rPr lang="en-US" sz="2400" dirty="0">
                <a:latin typeface="Consolas" panose="020B0609020204030204" pitchFamily="49" charset="0"/>
                <a:cs typeface="Courier New" panose="02070309020205020404" pitchFamily="49" charset="0"/>
              </a:rPr>
              <a:t> edge(</a:t>
            </a:r>
            <a:r>
              <a:rPr lang="en-US" sz="2400" dirty="0">
                <a:solidFill>
                  <a:schemeClr val="accent6"/>
                </a:solidFill>
                <a:latin typeface="Consolas" panose="020B0609020204030204" pitchFamily="49" charset="0"/>
                <a:cs typeface="Courier New" panose="02070309020205020404" pitchFamily="49" charset="0"/>
              </a:rPr>
              <a:t>X</a:t>
            </a:r>
            <a:r>
              <a:rPr lang="en-US" sz="2400" dirty="0">
                <a:latin typeface="Consolas" panose="020B0609020204030204" pitchFamily="49" charset="0"/>
                <a:cs typeface="Courier New" panose="02070309020205020404" pitchFamily="49" charset="0"/>
              </a:rPr>
              <a:t>,</a:t>
            </a:r>
            <a:r>
              <a:rPr lang="en-US" sz="2400" dirty="0">
                <a:solidFill>
                  <a:schemeClr val="accent6"/>
                </a:solidFill>
                <a:latin typeface="Consolas" panose="020B0609020204030204" pitchFamily="49" charset="0"/>
                <a:cs typeface="Courier New" panose="02070309020205020404" pitchFamily="49" charset="0"/>
              </a:rPr>
              <a:t> Y</a:t>
            </a:r>
            <a:r>
              <a:rPr lang="en-US" sz="2400" dirty="0">
                <a:latin typeface="Consolas" panose="020B0609020204030204" pitchFamily="49" charset="0"/>
                <a:cs typeface="Courier New" panose="02070309020205020404" pitchFamily="49" charset="0"/>
              </a:rPr>
              <a:t>).</a:t>
            </a:r>
            <a:endParaRPr lang="en-US" sz="2400" kern="1200" dirty="0">
              <a:solidFill>
                <a:schemeClr val="tx1"/>
              </a:solidFill>
              <a:latin typeface="Consolas" panose="020B0609020204030204" pitchFamily="49" charset="0"/>
              <a:cs typeface="Courier New" panose="02070309020205020404" pitchFamily="49" charset="0"/>
            </a:endParaRPr>
          </a:p>
          <a:p>
            <a:r>
              <a:rPr lang="en-US" sz="2400" dirty="0">
                <a:latin typeface="Consolas" panose="020B0609020204030204" pitchFamily="49" charset="0"/>
                <a:cs typeface="Courier New" panose="02070309020205020404" pitchFamily="49" charset="0"/>
              </a:rPr>
              <a:t>distance(</a:t>
            </a:r>
            <a:r>
              <a:rPr lang="en-US" sz="2400" dirty="0">
                <a:solidFill>
                  <a:srgbClr val="70AD47"/>
                </a:solidFill>
                <a:latin typeface="Consolas" panose="020B0609020204030204" pitchFamily="49" charset="0"/>
                <a:cs typeface="Courier New" panose="02070309020205020404" pitchFamily="49" charset="0"/>
              </a:rPr>
              <a:t>Start</a:t>
            </a:r>
            <a:r>
              <a:rPr lang="en-US" sz="2400" dirty="0">
                <a:latin typeface="Consolas" panose="020B0609020204030204" pitchFamily="49" charset="0"/>
                <a:cs typeface="Courier New" panose="02070309020205020404" pitchFamily="49" charset="0"/>
              </a:rPr>
              <a:t>, </a:t>
            </a:r>
            <a:r>
              <a:rPr lang="en-US" sz="2400" dirty="0">
                <a:solidFill>
                  <a:srgbClr val="70AD47"/>
                </a:solidFill>
                <a:latin typeface="Consolas" panose="020B0609020204030204" pitchFamily="49" charset="0"/>
                <a:cs typeface="Courier New" panose="02070309020205020404" pitchFamily="49" charset="0"/>
              </a:rPr>
              <a:t>Start</a:t>
            </a:r>
            <a:r>
              <a:rPr lang="en-US" sz="2400" dirty="0">
                <a:latin typeface="Consolas" panose="020B0609020204030204" pitchFamily="49" charset="0"/>
                <a:cs typeface="Courier New" panose="02070309020205020404" pitchFamily="49" charset="0"/>
              </a:rPr>
              <a:t>) </a:t>
            </a:r>
            <a:r>
              <a:rPr lang="en-US" sz="2400" dirty="0">
                <a:solidFill>
                  <a:schemeClr val="accent1"/>
                </a:solidFill>
                <a:latin typeface="Consolas" panose="020B0609020204030204" pitchFamily="49" charset="0"/>
                <a:cs typeface="Courier New" panose="02070309020205020404" pitchFamily="49" charset="0"/>
              </a:rPr>
              <a:t>min= </a:t>
            </a:r>
            <a:r>
              <a:rPr lang="en-US" sz="2400" dirty="0">
                <a:latin typeface="Consolas" panose="020B0609020204030204" pitchFamily="49" charset="0"/>
                <a:cs typeface="Courier New" panose="02070309020205020404" pitchFamily="49" charset="0"/>
              </a:rPr>
              <a:t>0.</a:t>
            </a:r>
          </a:p>
        </p:txBody>
      </p:sp>
      <p:sp>
        <p:nvSpPr>
          <p:cNvPr id="7" name="TextBox edge defs">
            <a:extLst>
              <a:ext uri="{FF2B5EF4-FFF2-40B4-BE49-F238E27FC236}">
                <a16:creationId xmlns:a16="http://schemas.microsoft.com/office/drawing/2014/main" id="{3B2B4768-9E56-40B4-8A2A-9819B0CD4496}"/>
              </a:ext>
            </a:extLst>
          </p:cNvPr>
          <p:cNvSpPr txBox="1"/>
          <p:nvPr/>
        </p:nvSpPr>
        <p:spPr>
          <a:xfrm>
            <a:off x="1363630" y="3508907"/>
            <a:ext cx="7375357" cy="1200329"/>
          </a:xfrm>
          <a:prstGeom prst="rect">
            <a:avLst/>
          </a:prstGeom>
          <a:noFill/>
        </p:spPr>
        <p:txBody>
          <a:bodyPr wrap="square" rtlCol="0">
            <a:spAutoFit/>
          </a:bodyPr>
          <a:lstStyle/>
          <a:p>
            <a:r>
              <a:rPr lang="en-US" sz="2400" dirty="0">
                <a:latin typeface="Consolas" panose="020B0609020204030204" pitchFamily="49" charset="0"/>
                <a:cs typeface="Courier New" panose="02070309020205020404" pitchFamily="49" charset="0"/>
              </a:rPr>
              <a:t>edge("a", "b") = 10.</a:t>
            </a:r>
          </a:p>
          <a:p>
            <a:r>
              <a:rPr lang="en-US" sz="2400" dirty="0">
                <a:latin typeface="Consolas" panose="020B0609020204030204" pitchFamily="49" charset="0"/>
                <a:cs typeface="Courier New" panose="02070309020205020404" pitchFamily="49" charset="0"/>
              </a:rPr>
              <a:t>edge("b", "c") = 2.</a:t>
            </a:r>
          </a:p>
          <a:p>
            <a:r>
              <a:rPr lang="en-US" sz="2400" dirty="0">
                <a:latin typeface="Consolas" panose="020B0609020204030204" pitchFamily="49" charset="0"/>
                <a:cs typeface="Courier New" panose="02070309020205020404" pitchFamily="49" charset="0"/>
              </a:rPr>
              <a:t>edge("c", "d") = 7.</a:t>
            </a:r>
          </a:p>
        </p:txBody>
      </p:sp>
      <p:sp>
        <p:nvSpPr>
          <p:cNvPr id="5" name="Speech Bubble: Oval 4">
            <a:extLst>
              <a:ext uri="{FF2B5EF4-FFF2-40B4-BE49-F238E27FC236}">
                <a16:creationId xmlns:a16="http://schemas.microsoft.com/office/drawing/2014/main" id="{6A45E62D-3A1A-44C8-A2D7-366BF7D0854C}"/>
              </a:ext>
            </a:extLst>
          </p:cNvPr>
          <p:cNvSpPr/>
          <p:nvPr/>
        </p:nvSpPr>
        <p:spPr>
          <a:xfrm>
            <a:off x="1556645" y="3104271"/>
            <a:ext cx="3857296" cy="2815524"/>
          </a:xfrm>
          <a:prstGeom prst="wedgeEllipseCallout">
            <a:avLst>
              <a:gd name="adj1" fmla="val 120367"/>
              <a:gd name="adj2" fmla="val -8351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 Variables not present in the head of an expression are aggregated over like with the dot product example.</a:t>
            </a:r>
          </a:p>
        </p:txBody>
      </p:sp>
      <p:graphicFrame>
        <p:nvGraphicFramePr>
          <p:cNvPr id="20" name="Table 20 1">
            <a:extLst>
              <a:ext uri="{FF2B5EF4-FFF2-40B4-BE49-F238E27FC236}">
                <a16:creationId xmlns:a16="http://schemas.microsoft.com/office/drawing/2014/main" id="{4C2C3D7F-C898-492F-90B9-82E30BCC22EC}"/>
              </a:ext>
            </a:extLst>
          </p:cNvPr>
          <p:cNvGraphicFramePr>
            <a:graphicFrameLocks noGrp="1"/>
          </p:cNvGraphicFramePr>
          <p:nvPr>
            <p:extLst>
              <p:ext uri="{D42A27DB-BD31-4B8C-83A1-F6EECF244321}">
                <p14:modId xmlns:p14="http://schemas.microsoft.com/office/powerpoint/2010/main" val="1533653842"/>
              </p:ext>
            </p:extLst>
          </p:nvPr>
        </p:nvGraphicFramePr>
        <p:xfrm>
          <a:off x="6659792" y="3429000"/>
          <a:ext cx="2876803" cy="3352800"/>
        </p:xfrm>
        <a:graphic>
          <a:graphicData uri="http://schemas.openxmlformats.org/drawingml/2006/table">
            <a:tbl>
              <a:tblPr firstRow="1" bandRow="1">
                <a:tableStyleId>{8EC20E35-A176-4012-BC5E-935CFFF8708E}</a:tableStyleId>
              </a:tblPr>
              <a:tblGrid>
                <a:gridCol w="583971">
                  <a:extLst>
                    <a:ext uri="{9D8B030D-6E8A-4147-A177-3AD203B41FA5}">
                      <a16:colId xmlns:a16="http://schemas.microsoft.com/office/drawing/2014/main" val="3745466398"/>
                    </a:ext>
                  </a:extLst>
                </a:gridCol>
                <a:gridCol w="558798">
                  <a:extLst>
                    <a:ext uri="{9D8B030D-6E8A-4147-A177-3AD203B41FA5}">
                      <a16:colId xmlns:a16="http://schemas.microsoft.com/office/drawing/2014/main" val="2026317325"/>
                    </a:ext>
                  </a:extLst>
                </a:gridCol>
                <a:gridCol w="1734034">
                  <a:extLst>
                    <a:ext uri="{9D8B030D-6E8A-4147-A177-3AD203B41FA5}">
                      <a16:colId xmlns:a16="http://schemas.microsoft.com/office/drawing/2014/main" val="2413410726"/>
                    </a:ext>
                  </a:extLst>
                </a:gridCol>
              </a:tblGrid>
              <a:tr h="242522">
                <a:tc>
                  <a:txBody>
                    <a:bodyPr/>
                    <a:lstStyle/>
                    <a:p>
                      <a:r>
                        <a:rPr lang="en-US" sz="1400" dirty="0">
                          <a:solidFill>
                            <a:srgbClr val="70AD47"/>
                          </a:solidFill>
                        </a:rPr>
                        <a:t>Start</a:t>
                      </a:r>
                      <a:endParaRPr lang="en-US" sz="1400" dirty="0">
                        <a:solidFill>
                          <a:srgbClr val="70AD47"/>
                        </a:solidFill>
                        <a:latin typeface="Consolas" panose="020B0609020204030204" pitchFamily="49" charset="0"/>
                      </a:endParaRPr>
                    </a:p>
                  </a:txBody>
                  <a:tcPr/>
                </a:tc>
                <a:tc>
                  <a:txBody>
                    <a:bodyPr/>
                    <a:lstStyle/>
                    <a:p>
                      <a:r>
                        <a:rPr lang="en-US" sz="1400" dirty="0">
                          <a:solidFill>
                            <a:srgbClr val="70AD47"/>
                          </a:solidFill>
                          <a:latin typeface="Consolas" panose="020B0609020204030204" pitchFamily="49" charset="0"/>
                        </a:rPr>
                        <a:t>Y</a:t>
                      </a:r>
                    </a:p>
                  </a:txBody>
                  <a:tcPr/>
                </a:tc>
                <a:tc>
                  <a:txBody>
                    <a:bodyPr/>
                    <a:lstStyle/>
                    <a:p>
                      <a:r>
                        <a:rPr lang="en-US" sz="1400" dirty="0"/>
                        <a:t>distance(</a:t>
                      </a:r>
                      <a:r>
                        <a:rPr lang="en-US" sz="1400" dirty="0">
                          <a:solidFill>
                            <a:srgbClr val="70AD47"/>
                          </a:solidFill>
                        </a:rPr>
                        <a:t>Start</a:t>
                      </a:r>
                      <a:r>
                        <a:rPr lang="en-US" sz="1400" dirty="0"/>
                        <a:t>, </a:t>
                      </a:r>
                      <a:r>
                        <a:rPr lang="en-US" sz="1400" dirty="0">
                          <a:solidFill>
                            <a:srgbClr val="70AD47"/>
                          </a:solidFill>
                        </a:rPr>
                        <a:t>Y</a:t>
                      </a:r>
                      <a:r>
                        <a:rPr lang="en-US" sz="1400" dirty="0"/>
                        <a:t>)</a:t>
                      </a:r>
                      <a:endParaRPr lang="en-US" sz="1400" dirty="0">
                        <a:latin typeface="Consolas" panose="020B0609020204030204" pitchFamily="49" charset="0"/>
                      </a:endParaRPr>
                    </a:p>
                  </a:txBody>
                  <a:tcPr/>
                </a:tc>
                <a:extLst>
                  <a:ext uri="{0D108BD9-81ED-4DB2-BD59-A6C34878D82A}">
                    <a16:rowId xmlns:a16="http://schemas.microsoft.com/office/drawing/2014/main" val="710276165"/>
                  </a:ext>
                </a:extLst>
              </a:tr>
              <a:tr h="241902">
                <a:tc>
                  <a:txBody>
                    <a:bodyPr/>
                    <a:lstStyle/>
                    <a:p>
                      <a:r>
                        <a:rPr lang="en-US" sz="1400"/>
                        <a:t>"a"</a:t>
                      </a:r>
                    </a:p>
                  </a:txBody>
                  <a:tcPr/>
                </a:tc>
                <a:tc>
                  <a:txBody>
                    <a:bodyPr/>
                    <a:lstStyle/>
                    <a:p>
                      <a:r>
                        <a:rPr lang="en-US" sz="1400"/>
                        <a:t>"a"</a:t>
                      </a:r>
                    </a:p>
                  </a:txBody>
                  <a:tcPr/>
                </a:tc>
                <a:tc>
                  <a:txBody>
                    <a:bodyPr/>
                    <a:lstStyle/>
                    <a:p>
                      <a:r>
                        <a:rPr lang="en-US" sz="1400"/>
                        <a:t>0</a:t>
                      </a:r>
                    </a:p>
                  </a:txBody>
                  <a:tcPr/>
                </a:tc>
                <a:extLst>
                  <a:ext uri="{0D108BD9-81ED-4DB2-BD59-A6C34878D82A}">
                    <a16:rowId xmlns:a16="http://schemas.microsoft.com/office/drawing/2014/main" val="4274485061"/>
                  </a:ext>
                </a:extLst>
              </a:tr>
              <a:tr h="240245">
                <a:tc>
                  <a:txBody>
                    <a:bodyPr/>
                    <a:lstStyle/>
                    <a:p>
                      <a:r>
                        <a:rPr lang="en-US" sz="1400"/>
                        <a:t>"a"</a:t>
                      </a:r>
                    </a:p>
                  </a:txBody>
                  <a:tcPr/>
                </a:tc>
                <a:tc>
                  <a:txBody>
                    <a:bodyPr/>
                    <a:lstStyle/>
                    <a:p>
                      <a:r>
                        <a:rPr lang="en-US" sz="1400"/>
                        <a:t>"b" </a:t>
                      </a:r>
                    </a:p>
                  </a:txBody>
                  <a:tcPr/>
                </a:tc>
                <a:tc>
                  <a:txBody>
                    <a:bodyPr/>
                    <a:lstStyle/>
                    <a:p>
                      <a:r>
                        <a:rPr lang="en-US" sz="1400"/>
                        <a:t>10</a:t>
                      </a:r>
                    </a:p>
                  </a:txBody>
                  <a:tcPr/>
                </a:tc>
                <a:extLst>
                  <a:ext uri="{0D108BD9-81ED-4DB2-BD59-A6C34878D82A}">
                    <a16:rowId xmlns:a16="http://schemas.microsoft.com/office/drawing/2014/main" val="273224918"/>
                  </a:ext>
                </a:extLst>
              </a:tr>
              <a:tr h="240245">
                <a:tc>
                  <a:txBody>
                    <a:bodyPr/>
                    <a:lstStyle/>
                    <a:p>
                      <a:r>
                        <a:rPr lang="en-US" sz="1400"/>
                        <a:t>"a"</a:t>
                      </a:r>
                    </a:p>
                  </a:txBody>
                  <a:tcPr/>
                </a:tc>
                <a:tc>
                  <a:txBody>
                    <a:bodyPr/>
                    <a:lstStyle/>
                    <a:p>
                      <a:r>
                        <a:rPr lang="en-US" sz="1400"/>
                        <a:t>"c"</a:t>
                      </a:r>
                    </a:p>
                  </a:txBody>
                  <a:tcPr/>
                </a:tc>
                <a:tc>
                  <a:txBody>
                    <a:bodyPr/>
                    <a:lstStyle/>
                    <a:p>
                      <a:r>
                        <a:rPr lang="en-US" sz="1400"/>
                        <a:t>12</a:t>
                      </a:r>
                    </a:p>
                  </a:txBody>
                  <a:tcPr/>
                </a:tc>
                <a:extLst>
                  <a:ext uri="{0D108BD9-81ED-4DB2-BD59-A6C34878D82A}">
                    <a16:rowId xmlns:a16="http://schemas.microsoft.com/office/drawing/2014/main" val="1308072832"/>
                  </a:ext>
                </a:extLst>
              </a:tr>
              <a:tr h="240245">
                <a:tc>
                  <a:txBody>
                    <a:bodyPr/>
                    <a:lstStyle/>
                    <a:p>
                      <a:r>
                        <a:rPr lang="en-US" sz="1400"/>
                        <a:t>"a"</a:t>
                      </a:r>
                    </a:p>
                  </a:txBody>
                  <a:tcPr/>
                </a:tc>
                <a:tc>
                  <a:txBody>
                    <a:bodyPr/>
                    <a:lstStyle/>
                    <a:p>
                      <a:r>
                        <a:rPr lang="en-US" sz="1400"/>
                        <a:t>"d" </a:t>
                      </a:r>
                    </a:p>
                  </a:txBody>
                  <a:tcPr/>
                </a:tc>
                <a:tc>
                  <a:txBody>
                    <a:bodyPr/>
                    <a:lstStyle/>
                    <a:p>
                      <a:r>
                        <a:rPr lang="en-US" sz="1400"/>
                        <a:t>19</a:t>
                      </a:r>
                    </a:p>
                  </a:txBody>
                  <a:tcPr/>
                </a:tc>
                <a:extLst>
                  <a:ext uri="{0D108BD9-81ED-4DB2-BD59-A6C34878D82A}">
                    <a16:rowId xmlns:a16="http://schemas.microsoft.com/office/drawing/2014/main" val="1942372746"/>
                  </a:ext>
                </a:extLst>
              </a:tr>
              <a:tr h="240245">
                <a:tc>
                  <a:txBody>
                    <a:bodyPr/>
                    <a:lstStyle/>
                    <a:p>
                      <a:r>
                        <a:rPr lang="en-US" sz="1400"/>
                        <a:t>"b"</a:t>
                      </a:r>
                    </a:p>
                  </a:txBody>
                  <a:tcPr/>
                </a:tc>
                <a:tc>
                  <a:txBody>
                    <a:bodyPr/>
                    <a:lstStyle/>
                    <a:p>
                      <a:r>
                        <a:rPr lang="en-US" sz="1400"/>
                        <a:t>"b" </a:t>
                      </a:r>
                    </a:p>
                  </a:txBody>
                  <a:tcPr/>
                </a:tc>
                <a:tc>
                  <a:txBody>
                    <a:bodyPr/>
                    <a:lstStyle/>
                    <a:p>
                      <a:r>
                        <a:rPr lang="en-US" sz="1400"/>
                        <a:t>0</a:t>
                      </a:r>
                    </a:p>
                  </a:txBody>
                  <a:tcPr/>
                </a:tc>
                <a:extLst>
                  <a:ext uri="{0D108BD9-81ED-4DB2-BD59-A6C34878D82A}">
                    <a16:rowId xmlns:a16="http://schemas.microsoft.com/office/drawing/2014/main" val="2229557944"/>
                  </a:ext>
                </a:extLst>
              </a:tr>
              <a:tr h="240245">
                <a:tc>
                  <a:txBody>
                    <a:bodyPr/>
                    <a:lstStyle/>
                    <a:p>
                      <a:r>
                        <a:rPr lang="en-US" sz="1400"/>
                        <a:t>"b"</a:t>
                      </a:r>
                    </a:p>
                  </a:txBody>
                  <a:tcPr/>
                </a:tc>
                <a:tc>
                  <a:txBody>
                    <a:bodyPr/>
                    <a:lstStyle/>
                    <a:p>
                      <a:r>
                        <a:rPr lang="en-US" sz="1400"/>
                        <a:t>"c" </a:t>
                      </a:r>
                    </a:p>
                  </a:txBody>
                  <a:tcPr/>
                </a:tc>
                <a:tc>
                  <a:txBody>
                    <a:bodyPr/>
                    <a:lstStyle/>
                    <a:p>
                      <a:r>
                        <a:rPr lang="en-US" sz="1400"/>
                        <a:t>2</a:t>
                      </a:r>
                    </a:p>
                  </a:txBody>
                  <a:tcPr/>
                </a:tc>
                <a:extLst>
                  <a:ext uri="{0D108BD9-81ED-4DB2-BD59-A6C34878D82A}">
                    <a16:rowId xmlns:a16="http://schemas.microsoft.com/office/drawing/2014/main" val="3751562451"/>
                  </a:ext>
                </a:extLst>
              </a:tr>
              <a:tr h="2402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t>"b"</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t>"d"</a:t>
                      </a:r>
                    </a:p>
                  </a:txBody>
                  <a:tcPr/>
                </a:tc>
                <a:tc>
                  <a:txBody>
                    <a:bodyPr/>
                    <a:lstStyle/>
                    <a:p>
                      <a:r>
                        <a:rPr lang="en-US" sz="1400"/>
                        <a:t>9</a:t>
                      </a:r>
                    </a:p>
                  </a:txBody>
                  <a:tcPr/>
                </a:tc>
                <a:extLst>
                  <a:ext uri="{0D108BD9-81ED-4DB2-BD59-A6C34878D82A}">
                    <a16:rowId xmlns:a16="http://schemas.microsoft.com/office/drawing/2014/main" val="3902041231"/>
                  </a:ext>
                </a:extLst>
              </a:tr>
              <a:tr h="2402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t>"c"</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t>"c"</a:t>
                      </a:r>
                    </a:p>
                  </a:txBody>
                  <a:tcPr/>
                </a:tc>
                <a:tc>
                  <a:txBody>
                    <a:bodyPr/>
                    <a:lstStyle/>
                    <a:p>
                      <a:r>
                        <a:rPr lang="en-US" sz="1400"/>
                        <a:t>0</a:t>
                      </a:r>
                    </a:p>
                  </a:txBody>
                  <a:tcPr/>
                </a:tc>
                <a:extLst>
                  <a:ext uri="{0D108BD9-81ED-4DB2-BD59-A6C34878D82A}">
                    <a16:rowId xmlns:a16="http://schemas.microsoft.com/office/drawing/2014/main" val="229862613"/>
                  </a:ext>
                </a:extLst>
              </a:tr>
              <a:tr h="2402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t>"c"</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a:t>
                      </a:r>
                    </a:p>
                  </a:txBody>
                  <a:tcPr/>
                </a:tc>
                <a:tc>
                  <a:txBody>
                    <a:bodyPr/>
                    <a:lstStyle/>
                    <a:p>
                      <a:r>
                        <a:rPr lang="en-US" sz="1400"/>
                        <a:t>7</a:t>
                      </a:r>
                    </a:p>
                  </a:txBody>
                  <a:tcPr/>
                </a:tc>
                <a:extLst>
                  <a:ext uri="{0D108BD9-81ED-4DB2-BD59-A6C34878D82A}">
                    <a16:rowId xmlns:a16="http://schemas.microsoft.com/office/drawing/2014/main" val="1614075691"/>
                  </a:ext>
                </a:extLst>
              </a:tr>
              <a:tr h="2402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t>"d"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t>"d"</a:t>
                      </a:r>
                    </a:p>
                  </a:txBody>
                  <a:tcPr/>
                </a:tc>
                <a:tc>
                  <a:txBody>
                    <a:bodyPr/>
                    <a:lstStyle/>
                    <a:p>
                      <a:r>
                        <a:rPr lang="en-US" sz="1400" dirty="0"/>
                        <a:t>0</a:t>
                      </a:r>
                    </a:p>
                  </a:txBody>
                  <a:tcPr/>
                </a:tc>
                <a:extLst>
                  <a:ext uri="{0D108BD9-81ED-4DB2-BD59-A6C34878D82A}">
                    <a16:rowId xmlns:a16="http://schemas.microsoft.com/office/drawing/2014/main" val="3572794376"/>
                  </a:ext>
                </a:extLst>
              </a:tr>
            </a:tbl>
          </a:graphicData>
        </a:graphic>
      </p:graphicFrame>
      <p:graphicFrame>
        <p:nvGraphicFramePr>
          <p:cNvPr id="23" name="Table 20 2">
            <a:extLst>
              <a:ext uri="{FF2B5EF4-FFF2-40B4-BE49-F238E27FC236}">
                <a16:creationId xmlns:a16="http://schemas.microsoft.com/office/drawing/2014/main" id="{8A1D1AD5-12DA-4018-A44A-69075152D92D}"/>
              </a:ext>
            </a:extLst>
          </p:cNvPr>
          <p:cNvGraphicFramePr>
            <a:graphicFrameLocks noGrp="1"/>
          </p:cNvGraphicFramePr>
          <p:nvPr>
            <p:extLst>
              <p:ext uri="{D42A27DB-BD31-4B8C-83A1-F6EECF244321}">
                <p14:modId xmlns:p14="http://schemas.microsoft.com/office/powerpoint/2010/main" val="2044827066"/>
              </p:ext>
            </p:extLst>
          </p:nvPr>
        </p:nvGraphicFramePr>
        <p:xfrm>
          <a:off x="2294857" y="5355534"/>
          <a:ext cx="2948035" cy="1219200"/>
        </p:xfrm>
        <a:graphic>
          <a:graphicData uri="http://schemas.openxmlformats.org/drawingml/2006/table">
            <a:tbl>
              <a:tblPr firstRow="1" bandRow="1">
                <a:tableStyleId>{8EC20E35-A176-4012-BC5E-935CFFF8708E}</a:tableStyleId>
              </a:tblPr>
              <a:tblGrid>
                <a:gridCol w="756456">
                  <a:extLst>
                    <a:ext uri="{9D8B030D-6E8A-4147-A177-3AD203B41FA5}">
                      <a16:colId xmlns:a16="http://schemas.microsoft.com/office/drawing/2014/main" val="3745466398"/>
                    </a:ext>
                  </a:extLst>
                </a:gridCol>
                <a:gridCol w="715617">
                  <a:extLst>
                    <a:ext uri="{9D8B030D-6E8A-4147-A177-3AD203B41FA5}">
                      <a16:colId xmlns:a16="http://schemas.microsoft.com/office/drawing/2014/main" val="2026317325"/>
                    </a:ext>
                  </a:extLst>
                </a:gridCol>
                <a:gridCol w="1475962">
                  <a:extLst>
                    <a:ext uri="{9D8B030D-6E8A-4147-A177-3AD203B41FA5}">
                      <a16:colId xmlns:a16="http://schemas.microsoft.com/office/drawing/2014/main" val="2413410726"/>
                    </a:ext>
                  </a:extLst>
                </a:gridCol>
              </a:tblGrid>
              <a:tr h="242522">
                <a:tc>
                  <a:txBody>
                    <a:bodyPr/>
                    <a:lstStyle/>
                    <a:p>
                      <a:r>
                        <a:rPr lang="en-US" sz="1400" dirty="0">
                          <a:solidFill>
                            <a:srgbClr val="70AD47"/>
                          </a:solidFill>
                        </a:rPr>
                        <a:t>Start</a:t>
                      </a:r>
                      <a:endParaRPr lang="en-US" sz="1400" dirty="0">
                        <a:solidFill>
                          <a:srgbClr val="70AD47"/>
                        </a:solidFill>
                        <a:latin typeface="Consolas" panose="020B0609020204030204" pitchFamily="49" charset="0"/>
                      </a:endParaRPr>
                    </a:p>
                  </a:txBody>
                  <a:tcPr/>
                </a:tc>
                <a:tc>
                  <a:txBody>
                    <a:bodyPr/>
                    <a:lstStyle/>
                    <a:p>
                      <a:r>
                        <a:rPr lang="en-US" sz="1400" dirty="0">
                          <a:solidFill>
                            <a:srgbClr val="70AD47"/>
                          </a:solidFill>
                          <a:latin typeface="Consolas" panose="020B0609020204030204" pitchFamily="49" charset="0"/>
                        </a:rPr>
                        <a:t>Y</a:t>
                      </a:r>
                    </a:p>
                  </a:txBody>
                  <a:tcPr/>
                </a:tc>
                <a:tc>
                  <a:txBody>
                    <a:bodyPr/>
                    <a:lstStyle/>
                    <a:p>
                      <a:r>
                        <a:rPr lang="en-US" sz="1400" dirty="0"/>
                        <a:t>distance(</a:t>
                      </a:r>
                      <a:r>
                        <a:rPr lang="en-US" sz="1400" dirty="0">
                          <a:solidFill>
                            <a:srgbClr val="70AD47"/>
                          </a:solidFill>
                        </a:rPr>
                        <a:t>Start</a:t>
                      </a:r>
                      <a:r>
                        <a:rPr lang="en-US" sz="1400" dirty="0"/>
                        <a:t>, </a:t>
                      </a:r>
                      <a:r>
                        <a:rPr lang="en-US" sz="1400" dirty="0">
                          <a:solidFill>
                            <a:srgbClr val="70AD47"/>
                          </a:solidFill>
                        </a:rPr>
                        <a:t>Y</a:t>
                      </a:r>
                      <a:r>
                        <a:rPr lang="en-US" sz="1400" dirty="0"/>
                        <a:t>)</a:t>
                      </a:r>
                      <a:endParaRPr lang="en-US" sz="1400" dirty="0">
                        <a:latin typeface="Consolas" panose="020B0609020204030204" pitchFamily="49" charset="0"/>
                      </a:endParaRPr>
                    </a:p>
                  </a:txBody>
                  <a:tcPr/>
                </a:tc>
                <a:extLst>
                  <a:ext uri="{0D108BD9-81ED-4DB2-BD59-A6C34878D82A}">
                    <a16:rowId xmlns:a16="http://schemas.microsoft.com/office/drawing/2014/main" val="710276165"/>
                  </a:ext>
                </a:extLst>
              </a:tr>
              <a:tr h="241902">
                <a:tc>
                  <a:txBody>
                    <a:bodyPr/>
                    <a:lstStyle/>
                    <a:p>
                      <a:r>
                        <a:rPr lang="en-US" sz="1400"/>
                        <a:t>"foo"</a:t>
                      </a:r>
                    </a:p>
                  </a:txBody>
                  <a:tcPr/>
                </a:tc>
                <a:tc>
                  <a:txBody>
                    <a:bodyPr/>
                    <a:lstStyle/>
                    <a:p>
                      <a:r>
                        <a:rPr lang="en-US" sz="1400"/>
                        <a:t>"foo"</a:t>
                      </a:r>
                    </a:p>
                  </a:txBody>
                  <a:tcPr/>
                </a:tc>
                <a:tc>
                  <a:txBody>
                    <a:bodyPr/>
                    <a:lstStyle/>
                    <a:p>
                      <a:r>
                        <a:rPr lang="en-US" sz="1400" dirty="0"/>
                        <a:t>0</a:t>
                      </a:r>
                    </a:p>
                  </a:txBody>
                  <a:tcPr/>
                </a:tc>
                <a:extLst>
                  <a:ext uri="{0D108BD9-81ED-4DB2-BD59-A6C34878D82A}">
                    <a16:rowId xmlns:a16="http://schemas.microsoft.com/office/drawing/2014/main" val="4274485061"/>
                  </a:ext>
                </a:extLst>
              </a:tr>
              <a:tr h="240245">
                <a:tc>
                  <a:txBody>
                    <a:bodyPr/>
                    <a:lstStyle/>
                    <a:p>
                      <a:r>
                        <a:rPr lang="en-US" sz="1400"/>
                        <a:t>7</a:t>
                      </a:r>
                    </a:p>
                  </a:txBody>
                  <a:tcPr/>
                </a:tc>
                <a:tc>
                  <a:txBody>
                    <a:bodyPr/>
                    <a:lstStyle/>
                    <a:p>
                      <a:r>
                        <a:rPr lang="en-US" sz="1400"/>
                        <a:t>7</a:t>
                      </a:r>
                    </a:p>
                  </a:txBody>
                  <a:tcPr/>
                </a:tc>
                <a:tc>
                  <a:txBody>
                    <a:bodyPr/>
                    <a:lstStyle/>
                    <a:p>
                      <a:r>
                        <a:rPr lang="en-US" sz="1400"/>
                        <a:t>0</a:t>
                      </a:r>
                    </a:p>
                  </a:txBody>
                  <a:tcPr/>
                </a:tc>
                <a:extLst>
                  <a:ext uri="{0D108BD9-81ED-4DB2-BD59-A6C34878D82A}">
                    <a16:rowId xmlns:a16="http://schemas.microsoft.com/office/drawing/2014/main" val="273224918"/>
                  </a:ext>
                </a:extLst>
              </a:tr>
              <a:tr h="240245">
                <a:tc>
                  <a:txBody>
                    <a:bodyPr/>
                    <a:lstStyle/>
                    <a:p>
                      <a:r>
                        <a:rPr lang="en-US" sz="1400"/>
                        <a:t>3.1415</a:t>
                      </a:r>
                    </a:p>
                  </a:txBody>
                  <a:tcPr/>
                </a:tc>
                <a:tc>
                  <a:txBody>
                    <a:bodyPr/>
                    <a:lstStyle/>
                    <a:p>
                      <a:r>
                        <a:rPr lang="en-US" sz="1400"/>
                        <a:t>3.1415</a:t>
                      </a:r>
                    </a:p>
                  </a:txBody>
                  <a:tcPr/>
                </a:tc>
                <a:tc>
                  <a:txBody>
                    <a:bodyPr/>
                    <a:lstStyle/>
                    <a:p>
                      <a:r>
                        <a:rPr lang="en-US" sz="1400" dirty="0"/>
                        <a:t>0</a:t>
                      </a:r>
                    </a:p>
                  </a:txBody>
                  <a:tcPr/>
                </a:tc>
                <a:extLst>
                  <a:ext uri="{0D108BD9-81ED-4DB2-BD59-A6C34878D82A}">
                    <a16:rowId xmlns:a16="http://schemas.microsoft.com/office/drawing/2014/main" val="1308072832"/>
                  </a:ext>
                </a:extLst>
              </a:tr>
            </a:tbl>
          </a:graphicData>
        </a:graphic>
      </p:graphicFrame>
      <p:sp>
        <p:nvSpPr>
          <p:cNvPr id="6" name="Speech Bubble: Oval 5">
            <a:extLst>
              <a:ext uri="{FF2B5EF4-FFF2-40B4-BE49-F238E27FC236}">
                <a16:creationId xmlns:a16="http://schemas.microsoft.com/office/drawing/2014/main" id="{EEEBAE05-BD16-4383-98DC-FFCC92F54167}"/>
              </a:ext>
            </a:extLst>
          </p:cNvPr>
          <p:cNvSpPr/>
          <p:nvPr/>
        </p:nvSpPr>
        <p:spPr>
          <a:xfrm>
            <a:off x="6716111" y="2901264"/>
            <a:ext cx="3420279" cy="3250154"/>
          </a:xfrm>
          <a:prstGeom prst="wedgeEllipseCallout">
            <a:avLst>
              <a:gd name="adj1" fmla="val -100205"/>
              <a:gd name="adj2" fmla="val -7472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Here the “</a:t>
            </a:r>
            <a:r>
              <a:rPr lang="en-US" sz="2400" dirty="0">
                <a:latin typeface="Courier New" panose="02070309020205020404" pitchFamily="49" charset="0"/>
                <a:cs typeface="Courier New" panose="02070309020205020404" pitchFamily="49" charset="0"/>
              </a:rPr>
              <a:t>min=“</a:t>
            </a:r>
            <a:r>
              <a:rPr lang="en-US" sz="2400" dirty="0"/>
              <a:t> aggregator only keeps the minimal value that we have  computed</a:t>
            </a:r>
          </a:p>
        </p:txBody>
      </p:sp>
      <p:grpSp>
        <p:nvGrpSpPr>
          <p:cNvPr id="29" name="Group 28">
            <a:extLst>
              <a:ext uri="{FF2B5EF4-FFF2-40B4-BE49-F238E27FC236}">
                <a16:creationId xmlns:a16="http://schemas.microsoft.com/office/drawing/2014/main" id="{8D37D0CC-BD36-406C-911A-0823AE02994E}"/>
              </a:ext>
            </a:extLst>
          </p:cNvPr>
          <p:cNvGrpSpPr/>
          <p:nvPr/>
        </p:nvGrpSpPr>
        <p:grpSpPr>
          <a:xfrm>
            <a:off x="352839" y="2683565"/>
            <a:ext cx="3420279" cy="2146852"/>
            <a:chOff x="352839" y="2683565"/>
            <a:chExt cx="3420279" cy="2146852"/>
          </a:xfrm>
        </p:grpSpPr>
        <p:sp>
          <p:nvSpPr>
            <p:cNvPr id="28" name="Speech Bubble: Oval 27">
              <a:extLst>
                <a:ext uri="{FF2B5EF4-FFF2-40B4-BE49-F238E27FC236}">
                  <a16:creationId xmlns:a16="http://schemas.microsoft.com/office/drawing/2014/main" id="{6310AF68-9C86-41F4-91AC-89D7CA208367}"/>
                </a:ext>
              </a:extLst>
            </p:cNvPr>
            <p:cNvSpPr/>
            <p:nvPr/>
          </p:nvSpPr>
          <p:spPr>
            <a:xfrm>
              <a:off x="1664804" y="3652630"/>
              <a:ext cx="1475961" cy="745435"/>
            </a:xfrm>
            <a:prstGeom prst="wedgeEllipseCallout">
              <a:avLst>
                <a:gd name="adj1" fmla="val 92298"/>
                <a:gd name="adj2" fmla="val 1705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Speech Bubble: Oval 26">
              <a:extLst>
                <a:ext uri="{FF2B5EF4-FFF2-40B4-BE49-F238E27FC236}">
                  <a16:creationId xmlns:a16="http://schemas.microsoft.com/office/drawing/2014/main" id="{9E01C826-ADCE-4613-88C4-928B59BBA887}"/>
                </a:ext>
              </a:extLst>
            </p:cNvPr>
            <p:cNvSpPr/>
            <p:nvPr/>
          </p:nvSpPr>
          <p:spPr>
            <a:xfrm>
              <a:off x="352839" y="2683565"/>
              <a:ext cx="3420279" cy="2146852"/>
            </a:xfrm>
            <a:prstGeom prst="wedgeEllipseCallout">
              <a:avLst>
                <a:gd name="adj1" fmla="val 33218"/>
                <a:gd name="adj2" fmla="val -6041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Defined for all cases where both arguments are equal</a:t>
              </a:r>
            </a:p>
          </p:txBody>
        </p:sp>
      </p:grpSp>
      <p:sp>
        <p:nvSpPr>
          <p:cNvPr id="4" name="Speech Bubble: Oval 3">
            <a:extLst>
              <a:ext uri="{FF2B5EF4-FFF2-40B4-BE49-F238E27FC236}">
                <a16:creationId xmlns:a16="http://schemas.microsoft.com/office/drawing/2014/main" id="{11F3A16F-5013-4848-BEC5-628D8A9D1CC9}"/>
              </a:ext>
            </a:extLst>
          </p:cNvPr>
          <p:cNvSpPr/>
          <p:nvPr/>
        </p:nvSpPr>
        <p:spPr>
          <a:xfrm>
            <a:off x="8345027" y="650356"/>
            <a:ext cx="3846973" cy="2061458"/>
          </a:xfrm>
          <a:prstGeom prst="wedgeEllipseCallout">
            <a:avLst>
              <a:gd name="adj1" fmla="val -19145"/>
              <a:gd name="adj2" fmla="val 8376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Dyna programs are equivalent to the set of values they define</a:t>
            </a:r>
          </a:p>
        </p:txBody>
      </p:sp>
      <p:sp>
        <p:nvSpPr>
          <p:cNvPr id="9" name="Oval 8">
            <a:extLst>
              <a:ext uri="{FF2B5EF4-FFF2-40B4-BE49-F238E27FC236}">
                <a16:creationId xmlns:a16="http://schemas.microsoft.com/office/drawing/2014/main" id="{A19FD5FE-4317-442F-8B56-067B5FDD697B}"/>
              </a:ext>
            </a:extLst>
          </p:cNvPr>
          <p:cNvSpPr/>
          <p:nvPr/>
        </p:nvSpPr>
        <p:spPr>
          <a:xfrm>
            <a:off x="838200" y="2932042"/>
            <a:ext cx="4611117" cy="2186609"/>
          </a:xfrm>
          <a:prstGeom prst="ellipse">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73338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par>
                                <p:cTn id="18" presetID="10" presetClass="exit" presetSubtype="0" fill="hold" grpId="1" nodeType="withEffect">
                                  <p:stCondLst>
                                    <p:cond delay="0"/>
                                  </p:stCondLst>
                                  <p:childTnLst>
                                    <p:animEffect transition="out" filter="fade">
                                      <p:cBhvr>
                                        <p:cTn id="19" dur="500"/>
                                        <p:tgtEl>
                                          <p:spTgt spid="5"/>
                                        </p:tgtEl>
                                      </p:cBhvr>
                                    </p:animEffect>
                                    <p:set>
                                      <p:cBhvr>
                                        <p:cTn id="20" dur="1" fill="hold">
                                          <p:stCondLst>
                                            <p:cond delay="499"/>
                                          </p:stCondLst>
                                        </p:cTn>
                                        <p:tgtEl>
                                          <p:spTgt spid="5"/>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500"/>
                                        <p:tgtEl>
                                          <p:spTgt spid="7"/>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500"/>
                                        <p:tgtEl>
                                          <p:spTgt spid="9"/>
                                        </p:tgtEl>
                                      </p:cBhvr>
                                    </p:animEffect>
                                  </p:childTnLst>
                                </p:cTn>
                              </p:par>
                              <p:par>
                                <p:cTn id="29" presetID="10" presetClass="exit" presetSubtype="0" fill="hold" grpId="1" nodeType="withEffect">
                                  <p:stCondLst>
                                    <p:cond delay="0"/>
                                  </p:stCondLst>
                                  <p:childTnLst>
                                    <p:animEffect transition="out" filter="fade">
                                      <p:cBhvr>
                                        <p:cTn id="30" dur="500"/>
                                        <p:tgtEl>
                                          <p:spTgt spid="6"/>
                                        </p:tgtEl>
                                      </p:cBhvr>
                                    </p:animEffect>
                                    <p:set>
                                      <p:cBhvr>
                                        <p:cTn id="31" dur="1" fill="hold">
                                          <p:stCondLst>
                                            <p:cond delay="499"/>
                                          </p:stCondLst>
                                        </p:cTn>
                                        <p:tgtEl>
                                          <p:spTgt spid="6"/>
                                        </p:tgtEl>
                                        <p:attrNameLst>
                                          <p:attrName>style.visibility</p:attrName>
                                        </p:attrNameLst>
                                      </p:cBhvr>
                                      <p:to>
                                        <p:strVal val="hidden"/>
                                      </p:to>
                                    </p:se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fade">
                                      <p:cBhvr>
                                        <p:cTn id="36" dur="500"/>
                                        <p:tgtEl>
                                          <p:spTgt spid="20"/>
                                        </p:tgtEl>
                                      </p:cBhvr>
                                    </p:animEffect>
                                  </p:childTnLst>
                                </p:cTn>
                              </p:par>
                              <p:par>
                                <p:cTn id="37" presetID="10" presetClass="exit" presetSubtype="0" fill="hold" grpId="1" nodeType="withEffect">
                                  <p:stCondLst>
                                    <p:cond delay="0"/>
                                  </p:stCondLst>
                                  <p:childTnLst>
                                    <p:animEffect transition="out" filter="fade">
                                      <p:cBhvr>
                                        <p:cTn id="38" dur="200"/>
                                        <p:tgtEl>
                                          <p:spTgt spid="9"/>
                                        </p:tgtEl>
                                      </p:cBhvr>
                                    </p:animEffect>
                                    <p:set>
                                      <p:cBhvr>
                                        <p:cTn id="39" dur="1" fill="hold">
                                          <p:stCondLst>
                                            <p:cond delay="199"/>
                                          </p:stCondLst>
                                        </p:cTn>
                                        <p:tgtEl>
                                          <p:spTgt spid="9"/>
                                        </p:tgtEl>
                                        <p:attrNameLst>
                                          <p:attrName>style.visibility</p:attrName>
                                        </p:attrNameLst>
                                      </p:cBhvr>
                                      <p:to>
                                        <p:strVal val="hidden"/>
                                      </p:to>
                                    </p:set>
                                  </p:childTnLst>
                                </p:cTn>
                              </p:par>
                              <p:par>
                                <p:cTn id="40" presetID="10" presetClass="entr" presetSubtype="0" fill="hold" grpId="0" nodeType="with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fade">
                                      <p:cBhvr>
                                        <p:cTn id="42" dur="500"/>
                                        <p:tgtEl>
                                          <p:spTgt spid="4"/>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fade">
                                      <p:cBhvr>
                                        <p:cTn id="47" dur="500"/>
                                        <p:tgtEl>
                                          <p:spTgt spid="23"/>
                                        </p:tgtEl>
                                      </p:cBhvr>
                                    </p:animEffect>
                                  </p:childTnLst>
                                </p:cTn>
                              </p:par>
                              <p:par>
                                <p:cTn id="48" presetID="10" presetClass="exit" presetSubtype="0" fill="hold" grpId="1" nodeType="withEffect">
                                  <p:stCondLst>
                                    <p:cond delay="0"/>
                                  </p:stCondLst>
                                  <p:childTnLst>
                                    <p:animEffect transition="out" filter="fade">
                                      <p:cBhvr>
                                        <p:cTn id="49" dur="500"/>
                                        <p:tgtEl>
                                          <p:spTgt spid="4"/>
                                        </p:tgtEl>
                                      </p:cBhvr>
                                    </p:animEffect>
                                    <p:set>
                                      <p:cBhvr>
                                        <p:cTn id="50" dur="1" fill="hold">
                                          <p:stCondLst>
                                            <p:cond delay="499"/>
                                          </p:stCondLst>
                                        </p:cTn>
                                        <p:tgtEl>
                                          <p:spTgt spid="4"/>
                                        </p:tgtEl>
                                        <p:attrNameLst>
                                          <p:attrName>style.visibility</p:attrName>
                                        </p:attrNameLst>
                                      </p:cBhvr>
                                      <p:to>
                                        <p:strVal val="hidden"/>
                                      </p:to>
                                    </p:set>
                                  </p:childTnLst>
                                </p:cTn>
                              </p:par>
                            </p:childTnLst>
                          </p:cTn>
                        </p:par>
                        <p:par>
                          <p:cTn id="51" fill="hold">
                            <p:stCondLst>
                              <p:cond delay="500"/>
                            </p:stCondLst>
                            <p:childTnLst>
                              <p:par>
                                <p:cTn id="52" presetID="10" presetClass="entr" presetSubtype="0" fill="hold" nodeType="afterEffect">
                                  <p:stCondLst>
                                    <p:cond delay="0"/>
                                  </p:stCondLst>
                                  <p:childTnLst>
                                    <p:set>
                                      <p:cBhvr>
                                        <p:cTn id="53" dur="1" fill="hold">
                                          <p:stCondLst>
                                            <p:cond delay="0"/>
                                          </p:stCondLst>
                                        </p:cTn>
                                        <p:tgtEl>
                                          <p:spTgt spid="29"/>
                                        </p:tgtEl>
                                        <p:attrNameLst>
                                          <p:attrName>style.visibility</p:attrName>
                                        </p:attrNameLst>
                                      </p:cBhvr>
                                      <p:to>
                                        <p:strVal val="visible"/>
                                      </p:to>
                                    </p:set>
                                    <p:animEffect transition="in" filter="fade">
                                      <p:cBhvr>
                                        <p:cTn id="54"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p:bldP spid="5" grpId="0" animBg="1"/>
      <p:bldP spid="5" grpId="1" animBg="1"/>
      <p:bldP spid="6" grpId="0" animBg="1"/>
      <p:bldP spid="6" grpId="1" animBg="1"/>
      <p:bldP spid="4" grpId="0" animBg="1"/>
      <p:bldP spid="4" grpId="1" animBg="1"/>
      <p:bldP spid="9" grpId="0" animBg="1"/>
      <p:bldP spid="9"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822E8-A910-4EA7-81D6-D233A6543D8A}"/>
              </a:ext>
            </a:extLst>
          </p:cNvPr>
          <p:cNvSpPr>
            <a:spLocks noGrp="1"/>
          </p:cNvSpPr>
          <p:nvPr>
            <p:ph type="title"/>
          </p:nvPr>
        </p:nvSpPr>
        <p:spPr/>
        <p:txBody>
          <a:bodyPr/>
          <a:lstStyle/>
          <a:p>
            <a:pPr algn="ctr"/>
            <a:r>
              <a:rPr lang="en-US" dirty="0"/>
              <a:t>Shortest Path (cont.)</a:t>
            </a:r>
          </a:p>
        </p:txBody>
      </p:sp>
      <p:sp>
        <p:nvSpPr>
          <p:cNvPr id="4" name="Slide Number Placeholder 3">
            <a:extLst>
              <a:ext uri="{FF2B5EF4-FFF2-40B4-BE49-F238E27FC236}">
                <a16:creationId xmlns:a16="http://schemas.microsoft.com/office/drawing/2014/main" id="{26949FC3-BE94-4524-9A31-86C653509ED9}"/>
              </a:ext>
            </a:extLst>
          </p:cNvPr>
          <p:cNvSpPr>
            <a:spLocks noGrp="1"/>
          </p:cNvSpPr>
          <p:nvPr>
            <p:ph type="sldNum" sz="quarter" idx="12"/>
          </p:nvPr>
        </p:nvSpPr>
        <p:spPr/>
        <p:txBody>
          <a:bodyPr/>
          <a:lstStyle/>
          <a:p>
            <a:fld id="{3621B4CF-3BF2-4D07-85C3-ECAFBC7B28BE}" type="slidenum">
              <a:rPr lang="en-US" smtClean="0"/>
              <a:pPr/>
              <a:t>7</a:t>
            </a:fld>
            <a:endParaRPr lang="en-US" sz="1800"/>
          </a:p>
        </p:txBody>
      </p:sp>
      <p:sp>
        <p:nvSpPr>
          <p:cNvPr id="5" name="TextBox 4">
            <a:extLst>
              <a:ext uri="{FF2B5EF4-FFF2-40B4-BE49-F238E27FC236}">
                <a16:creationId xmlns:a16="http://schemas.microsoft.com/office/drawing/2014/main" id="{E89B6EF8-1C7B-4C21-BBAA-7572893520DF}"/>
              </a:ext>
            </a:extLst>
          </p:cNvPr>
          <p:cNvSpPr txBox="1"/>
          <p:nvPr/>
        </p:nvSpPr>
        <p:spPr>
          <a:xfrm>
            <a:off x="838200" y="3736330"/>
            <a:ext cx="9252488" cy="461665"/>
          </a:xfrm>
          <a:prstGeom prst="rect">
            <a:avLst/>
          </a:prstGeom>
          <a:noFill/>
        </p:spPr>
        <p:txBody>
          <a:bodyPr wrap="square" rtlCol="0">
            <a:spAutoFit/>
          </a:bodyPr>
          <a:lstStyle/>
          <a:p>
            <a:r>
              <a:rPr lang="en-US" sz="2400" kern="1200" dirty="0">
                <a:solidFill>
                  <a:schemeClr val="tx1"/>
                </a:solidFill>
                <a:latin typeface="Consolas" panose="020B0609020204030204" pitchFamily="49" charset="0"/>
                <a:cs typeface="Courier New" panose="02070309020205020404" pitchFamily="49" charset="0"/>
              </a:rPr>
              <a:t>distance(</a:t>
            </a:r>
            <a:r>
              <a:rPr lang="en-US" sz="2400" kern="1200" dirty="0">
                <a:solidFill>
                  <a:srgbClr val="70AD47"/>
                </a:solidFill>
                <a:latin typeface="Consolas" panose="020B0609020204030204" pitchFamily="49" charset="0"/>
                <a:cs typeface="Courier New" panose="02070309020205020404" pitchFamily="49" charset="0"/>
              </a:rPr>
              <a:t>S</a:t>
            </a:r>
            <a:r>
              <a:rPr lang="en-US" sz="2400" kern="1200" dirty="0">
                <a:solidFill>
                  <a:schemeClr val="tx1"/>
                </a:solidFill>
                <a:latin typeface="Consolas" panose="020B0609020204030204" pitchFamily="49" charset="0"/>
                <a:cs typeface="Courier New" panose="02070309020205020404" pitchFamily="49" charset="0"/>
              </a:rPr>
              <a:t>, </a:t>
            </a:r>
            <a:r>
              <a:rPr lang="en-US" sz="2400" dirty="0">
                <a:solidFill>
                  <a:schemeClr val="accent6"/>
                </a:solidFill>
                <a:latin typeface="Consolas" panose="020B0609020204030204" pitchFamily="49" charset="0"/>
                <a:cs typeface="Courier New" panose="02070309020205020404" pitchFamily="49" charset="0"/>
              </a:rPr>
              <a:t>Y</a:t>
            </a:r>
            <a:r>
              <a:rPr lang="en-US" sz="2400" kern="1200" dirty="0">
                <a:solidFill>
                  <a:schemeClr val="tx1"/>
                </a:solidFill>
                <a:latin typeface="Consolas" panose="020B0609020204030204" pitchFamily="49" charset="0"/>
                <a:cs typeface="Courier New" panose="02070309020205020404" pitchFamily="49" charset="0"/>
              </a:rPr>
              <a:t>) </a:t>
            </a:r>
            <a:r>
              <a:rPr lang="en-US" sz="2400" kern="1200" dirty="0">
                <a:solidFill>
                  <a:schemeClr val="accent1"/>
                </a:solidFill>
                <a:latin typeface="Consolas" panose="020B0609020204030204" pitchFamily="49" charset="0"/>
                <a:cs typeface="Courier New" panose="02070309020205020404" pitchFamily="49" charset="0"/>
              </a:rPr>
              <a:t>= </a:t>
            </a:r>
            <a:r>
              <a:rPr lang="en-US" sz="2400" kern="1200" dirty="0">
                <a:solidFill>
                  <a:schemeClr val="tx1"/>
                </a:solidFill>
                <a:latin typeface="Consolas" panose="020B0609020204030204" pitchFamily="49" charset="0"/>
                <a:cs typeface="Courier New" panose="02070309020205020404" pitchFamily="49" charset="0"/>
              </a:rPr>
              <a:t>distance(</a:t>
            </a:r>
            <a:r>
              <a:rPr lang="en-US" sz="2400" kern="1200" dirty="0">
                <a:solidFill>
                  <a:srgbClr val="70AD47"/>
                </a:solidFill>
                <a:latin typeface="Consolas" panose="020B0609020204030204" pitchFamily="49" charset="0"/>
                <a:cs typeface="Courier New" panose="02070309020205020404" pitchFamily="49" charset="0"/>
              </a:rPr>
              <a:t>S</a:t>
            </a:r>
            <a:r>
              <a:rPr lang="en-US" sz="2400" kern="1200" dirty="0">
                <a:solidFill>
                  <a:schemeClr val="tx1"/>
                </a:solidFill>
                <a:latin typeface="Consolas" panose="020B0609020204030204" pitchFamily="49" charset="0"/>
                <a:cs typeface="Courier New" panose="02070309020205020404" pitchFamily="49" charset="0"/>
              </a:rPr>
              <a:t>, </a:t>
            </a:r>
            <a:r>
              <a:rPr lang="en-US" sz="2400" kern="1200" dirty="0">
                <a:solidFill>
                  <a:srgbClr val="70AD47"/>
                </a:solidFill>
                <a:latin typeface="Consolas" panose="020B0609020204030204" pitchFamily="49" charset="0"/>
                <a:cs typeface="Courier New" panose="02070309020205020404" pitchFamily="49" charset="0"/>
              </a:rPr>
              <a:t>X</a:t>
            </a:r>
            <a:r>
              <a:rPr lang="en-US" sz="2400" dirty="0">
                <a:latin typeface="Consolas" panose="020B0609020204030204" pitchFamily="49" charset="0"/>
                <a:cs typeface="Courier New" panose="02070309020205020404" pitchFamily="49" charset="0"/>
              </a:rPr>
              <a:t>) </a:t>
            </a:r>
            <a:r>
              <a:rPr lang="en-US" sz="2400" dirty="0">
                <a:solidFill>
                  <a:srgbClr val="4472C4"/>
                </a:solidFill>
                <a:latin typeface="Consolas" panose="020B0609020204030204" pitchFamily="49" charset="0"/>
                <a:cs typeface="Courier New" panose="02070309020205020404" pitchFamily="49" charset="0"/>
              </a:rPr>
              <a:t>+</a:t>
            </a:r>
            <a:r>
              <a:rPr lang="en-US" sz="2400" dirty="0">
                <a:latin typeface="Consolas" panose="020B0609020204030204" pitchFamily="49" charset="0"/>
                <a:cs typeface="Courier New" panose="02070309020205020404" pitchFamily="49" charset="0"/>
              </a:rPr>
              <a:t> edge(</a:t>
            </a:r>
            <a:r>
              <a:rPr lang="en-US" sz="2400" dirty="0">
                <a:solidFill>
                  <a:schemeClr val="accent6"/>
                </a:solidFill>
                <a:latin typeface="Consolas" panose="020B0609020204030204" pitchFamily="49" charset="0"/>
                <a:cs typeface="Courier New" panose="02070309020205020404" pitchFamily="49" charset="0"/>
              </a:rPr>
              <a:t>X</a:t>
            </a:r>
            <a:r>
              <a:rPr lang="en-US" sz="2400" dirty="0">
                <a:latin typeface="Consolas" panose="020B0609020204030204" pitchFamily="49" charset="0"/>
                <a:cs typeface="Courier New" panose="02070309020205020404" pitchFamily="49" charset="0"/>
              </a:rPr>
              <a:t>, </a:t>
            </a:r>
            <a:r>
              <a:rPr lang="en-US" sz="2400" dirty="0">
                <a:solidFill>
                  <a:schemeClr val="accent6"/>
                </a:solidFill>
                <a:latin typeface="Consolas" panose="020B0609020204030204" pitchFamily="49" charset="0"/>
                <a:cs typeface="Courier New" panose="02070309020205020404" pitchFamily="49" charset="0"/>
              </a:rPr>
              <a:t>Y</a:t>
            </a:r>
            <a:r>
              <a:rPr lang="en-US" sz="2400" dirty="0">
                <a:latin typeface="Consolas" panose="020B0609020204030204" pitchFamily="49" charset="0"/>
                <a:cs typeface="Courier New" panose="02070309020205020404" pitchFamily="49" charset="0"/>
              </a:rPr>
              <a:t>).</a:t>
            </a:r>
            <a:endParaRPr lang="en-US" sz="2400" kern="1200" dirty="0">
              <a:solidFill>
                <a:schemeClr val="tx1"/>
              </a:solidFill>
              <a:latin typeface="Consolas" panose="020B0609020204030204" pitchFamily="49" charset="0"/>
              <a:cs typeface="Courier New" panose="02070309020205020404" pitchFamily="49" charset="0"/>
            </a:endParaRPr>
          </a:p>
        </p:txBody>
      </p:sp>
      <p:sp>
        <p:nvSpPr>
          <p:cNvPr id="6" name="TextBox 5">
            <a:extLst>
              <a:ext uri="{FF2B5EF4-FFF2-40B4-BE49-F238E27FC236}">
                <a16:creationId xmlns:a16="http://schemas.microsoft.com/office/drawing/2014/main" id="{180A1F1A-3E56-4ADB-A361-930D041D2CBA}"/>
              </a:ext>
            </a:extLst>
          </p:cNvPr>
          <p:cNvSpPr txBox="1"/>
          <p:nvPr/>
        </p:nvSpPr>
        <p:spPr>
          <a:xfrm>
            <a:off x="2265336" y="1420387"/>
            <a:ext cx="3487118" cy="461665"/>
          </a:xfrm>
          <a:prstGeom prst="rect">
            <a:avLst/>
          </a:prstGeom>
          <a:noFill/>
        </p:spPr>
        <p:txBody>
          <a:bodyPr wrap="square" rtlCol="0">
            <a:spAutoFit/>
          </a:bodyPr>
          <a:lstStyle/>
          <a:p>
            <a:r>
              <a:rPr lang="en-US" sz="2400">
                <a:latin typeface="Consolas" panose="020B0609020204030204" pitchFamily="49" charset="0"/>
                <a:cs typeface="Courier New" panose="02070309020205020404" pitchFamily="49" charset="0"/>
              </a:rPr>
              <a:t>distance(</a:t>
            </a:r>
            <a:r>
              <a:rPr lang="en-US" sz="2400">
                <a:solidFill>
                  <a:srgbClr val="70AD47"/>
                </a:solidFill>
                <a:latin typeface="Consolas" panose="020B0609020204030204" pitchFamily="49" charset="0"/>
                <a:cs typeface="Courier New" panose="02070309020205020404" pitchFamily="49" charset="0"/>
              </a:rPr>
              <a:t>S</a:t>
            </a:r>
            <a:r>
              <a:rPr lang="en-US" sz="2400">
                <a:latin typeface="Consolas" panose="020B0609020204030204" pitchFamily="49" charset="0"/>
                <a:cs typeface="Courier New" panose="02070309020205020404" pitchFamily="49" charset="0"/>
              </a:rPr>
              <a:t>, </a:t>
            </a:r>
            <a:r>
              <a:rPr lang="en-US" sz="2400">
                <a:solidFill>
                  <a:srgbClr val="70AD47"/>
                </a:solidFill>
                <a:latin typeface="Consolas" panose="020B0609020204030204" pitchFamily="49" charset="0"/>
                <a:cs typeface="Courier New" panose="02070309020205020404" pitchFamily="49" charset="0"/>
              </a:rPr>
              <a:t>S</a:t>
            </a:r>
            <a:r>
              <a:rPr lang="en-US" sz="2400">
                <a:latin typeface="Consolas" panose="020B0609020204030204" pitchFamily="49" charset="0"/>
                <a:cs typeface="Courier New" panose="02070309020205020404" pitchFamily="49" charset="0"/>
              </a:rPr>
              <a:t>) </a:t>
            </a:r>
            <a:r>
              <a:rPr lang="en-US" sz="2400">
                <a:solidFill>
                  <a:schemeClr val="accent1"/>
                </a:solidFill>
                <a:latin typeface="Consolas" panose="020B0609020204030204" pitchFamily="49" charset="0"/>
                <a:cs typeface="Courier New" panose="02070309020205020404" pitchFamily="49" charset="0"/>
              </a:rPr>
              <a:t>= </a:t>
            </a:r>
            <a:r>
              <a:rPr lang="en-US" sz="2400">
                <a:latin typeface="Consolas" panose="020B0609020204030204" pitchFamily="49" charset="0"/>
                <a:cs typeface="Courier New" panose="02070309020205020404" pitchFamily="49" charset="0"/>
              </a:rPr>
              <a:t>0.</a:t>
            </a:r>
          </a:p>
        </p:txBody>
      </p:sp>
      <p:sp>
        <p:nvSpPr>
          <p:cNvPr id="7" name="SP aggregator omitted" hidden="1">
            <a:extLst>
              <a:ext uri="{FF2B5EF4-FFF2-40B4-BE49-F238E27FC236}">
                <a16:creationId xmlns:a16="http://schemas.microsoft.com/office/drawing/2014/main" id="{5650A259-1151-498B-B82D-55C3669FEA36}"/>
              </a:ext>
            </a:extLst>
          </p:cNvPr>
          <p:cNvSpPr/>
          <p:nvPr/>
        </p:nvSpPr>
        <p:spPr>
          <a:xfrm>
            <a:off x="3357966" y="2386739"/>
            <a:ext cx="4587498" cy="1503335"/>
          </a:xfrm>
          <a:prstGeom prst="wedgeEllipseCallout">
            <a:avLst>
              <a:gd name="adj1" fmla="val -45495"/>
              <a:gd name="adj2" fmla="val -7152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a:t>Aggregator Omitted </a:t>
            </a:r>
          </a:p>
          <a:p>
            <a:pPr algn="ctr"/>
            <a:r>
              <a:rPr lang="en-US" sz="2800"/>
              <a:t>for now</a:t>
            </a:r>
          </a:p>
        </p:txBody>
      </p:sp>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D581A46E-086C-4210-978B-6EA94226A28B}"/>
                  </a:ext>
                </a:extLst>
              </p:cNvPr>
              <p:cNvSpPr txBox="1"/>
              <p:nvPr/>
            </p:nvSpPr>
            <p:spPr>
              <a:xfrm>
                <a:off x="4212955" y="2209431"/>
                <a:ext cx="7276287"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rPr>
                        <m:t>{</m:t>
                      </m:r>
                      <m:d>
                        <m:dPr>
                          <m:begChr m:val="⟨"/>
                          <m:endChr m:val="⟩"/>
                          <m:ctrlPr>
                            <a:rPr lang="en-US" sz="2400" b="0" i="1" smtClean="0">
                              <a:latin typeface="Cambria Math" panose="02040503050406030204" pitchFamily="18" charset="0"/>
                            </a:rPr>
                          </m:ctrlPr>
                        </m:dPr>
                        <m:e>
                          <m:r>
                            <a:rPr lang="en-US" sz="2400" b="0" i="1" smtClean="0">
                              <a:solidFill>
                                <a:srgbClr val="70AD47"/>
                              </a:solidFill>
                              <a:latin typeface="Cambria Math" panose="02040503050406030204" pitchFamily="18" charset="0"/>
                            </a:rPr>
                            <m:t>𝐴𝑟</m:t>
                          </m:r>
                          <m:sSub>
                            <m:sSubPr>
                              <m:ctrlPr>
                                <a:rPr lang="en-US" sz="2400" b="0" i="1" smtClean="0">
                                  <a:solidFill>
                                    <a:srgbClr val="70AD47"/>
                                  </a:solidFill>
                                  <a:latin typeface="Cambria Math" panose="02040503050406030204" pitchFamily="18" charset="0"/>
                                </a:rPr>
                              </m:ctrlPr>
                            </m:sSubPr>
                            <m:e>
                              <m:r>
                                <a:rPr lang="en-US" sz="2400" b="0" i="1" smtClean="0">
                                  <a:solidFill>
                                    <a:srgbClr val="70AD47"/>
                                  </a:solidFill>
                                  <a:latin typeface="Cambria Math" panose="02040503050406030204" pitchFamily="18" charset="0"/>
                                </a:rPr>
                                <m:t>𝑔</m:t>
                              </m:r>
                            </m:e>
                            <m:sub>
                              <m:r>
                                <a:rPr lang="en-US" sz="2400" b="0" i="1" smtClean="0">
                                  <a:solidFill>
                                    <a:srgbClr val="70AD47"/>
                                  </a:solidFill>
                                  <a:latin typeface="Cambria Math" panose="02040503050406030204" pitchFamily="18" charset="0"/>
                                </a:rPr>
                                <m:t>1</m:t>
                              </m:r>
                            </m:sub>
                          </m:sSub>
                          <m:r>
                            <a:rPr lang="en-US" sz="2400" b="0" i="1" smtClean="0">
                              <a:latin typeface="Cambria Math" panose="02040503050406030204" pitchFamily="18" charset="0"/>
                            </a:rPr>
                            <m:t>,</m:t>
                          </m:r>
                          <m:r>
                            <a:rPr lang="en-US" sz="2400" b="0" i="1" smtClean="0">
                              <a:solidFill>
                                <a:srgbClr val="70AD47"/>
                              </a:solidFill>
                              <a:latin typeface="Cambria Math" panose="02040503050406030204" pitchFamily="18" charset="0"/>
                            </a:rPr>
                            <m:t>𝐴𝑟</m:t>
                          </m:r>
                          <m:sSub>
                            <m:sSubPr>
                              <m:ctrlPr>
                                <a:rPr lang="en-US" sz="2400" b="0" i="1" smtClean="0">
                                  <a:solidFill>
                                    <a:srgbClr val="70AD47"/>
                                  </a:solidFill>
                                  <a:latin typeface="Cambria Math" panose="02040503050406030204" pitchFamily="18" charset="0"/>
                                </a:rPr>
                              </m:ctrlPr>
                            </m:sSubPr>
                            <m:e>
                              <m:r>
                                <a:rPr lang="en-US" sz="2400" b="0" i="1" smtClean="0">
                                  <a:solidFill>
                                    <a:srgbClr val="70AD47"/>
                                  </a:solidFill>
                                  <a:latin typeface="Cambria Math" panose="02040503050406030204" pitchFamily="18" charset="0"/>
                                </a:rPr>
                                <m:t>𝑔</m:t>
                              </m:r>
                            </m:e>
                            <m:sub>
                              <m:r>
                                <a:rPr lang="en-US" sz="2400" b="0" i="1" smtClean="0">
                                  <a:solidFill>
                                    <a:srgbClr val="70AD47"/>
                                  </a:solidFill>
                                  <a:latin typeface="Cambria Math" panose="02040503050406030204" pitchFamily="18" charset="0"/>
                                </a:rPr>
                                <m:t>2</m:t>
                              </m:r>
                            </m:sub>
                          </m:sSub>
                          <m:r>
                            <a:rPr lang="en-US" sz="2400" b="0" i="1" smtClean="0">
                              <a:latin typeface="Cambria Math" panose="02040503050406030204" pitchFamily="18" charset="0"/>
                            </a:rPr>
                            <m:t>,</m:t>
                          </m:r>
                          <m:r>
                            <a:rPr lang="en-US" sz="2400" b="0" i="1" smtClean="0">
                              <a:solidFill>
                                <a:srgbClr val="70AD47"/>
                              </a:solidFill>
                              <a:latin typeface="Cambria Math" panose="02040503050406030204" pitchFamily="18" charset="0"/>
                            </a:rPr>
                            <m:t>𝑅𝑒𝑠𝑢𝑙𝑡</m:t>
                          </m:r>
                        </m:e>
                      </m:d>
                      <m:r>
                        <a:rPr lang="en-US" sz="2400" b="0" i="1" smtClean="0">
                          <a:latin typeface="Cambria Math" panose="02040503050406030204" pitchFamily="18" charset="0"/>
                        </a:rPr>
                        <m:t>:</m:t>
                      </m:r>
                      <m:r>
                        <a:rPr lang="en-US" sz="2400" b="0" i="1" smtClean="0">
                          <a:solidFill>
                            <a:srgbClr val="70AD47"/>
                          </a:solidFill>
                          <a:latin typeface="Cambria Math" panose="02040503050406030204" pitchFamily="18" charset="0"/>
                        </a:rPr>
                        <m:t>𝐴𝑟</m:t>
                      </m:r>
                      <m:sSub>
                        <m:sSubPr>
                          <m:ctrlPr>
                            <a:rPr lang="en-US" sz="2400" b="0" i="1" smtClean="0">
                              <a:solidFill>
                                <a:srgbClr val="70AD47"/>
                              </a:solidFill>
                              <a:latin typeface="Cambria Math" panose="02040503050406030204" pitchFamily="18" charset="0"/>
                            </a:rPr>
                          </m:ctrlPr>
                        </m:sSubPr>
                        <m:e>
                          <m:r>
                            <a:rPr lang="en-US" sz="2400" b="0" i="1" smtClean="0">
                              <a:solidFill>
                                <a:srgbClr val="70AD47"/>
                              </a:solidFill>
                              <a:latin typeface="Cambria Math" panose="02040503050406030204" pitchFamily="18" charset="0"/>
                            </a:rPr>
                            <m:t>𝑔</m:t>
                          </m:r>
                        </m:e>
                        <m:sub>
                          <m:r>
                            <a:rPr lang="en-US" sz="2400" b="0" i="1" smtClean="0">
                              <a:solidFill>
                                <a:srgbClr val="70AD47"/>
                              </a:solidFill>
                              <a:latin typeface="Cambria Math" panose="02040503050406030204" pitchFamily="18" charset="0"/>
                            </a:rPr>
                            <m:t>1</m:t>
                          </m:r>
                        </m:sub>
                      </m:sSub>
                      <m:r>
                        <a:rPr lang="en-US" sz="2400" b="0" i="1" smtClean="0">
                          <a:latin typeface="Cambria Math" panose="02040503050406030204" pitchFamily="18" charset="0"/>
                        </a:rPr>
                        <m:t>=</m:t>
                      </m:r>
                      <m:r>
                        <a:rPr lang="en-US" sz="2400" b="0" i="1" smtClean="0">
                          <a:solidFill>
                            <a:srgbClr val="70AD47"/>
                          </a:solidFill>
                          <a:latin typeface="Cambria Math" panose="02040503050406030204" pitchFamily="18" charset="0"/>
                        </a:rPr>
                        <m:t>𝐴𝑟</m:t>
                      </m:r>
                      <m:sSub>
                        <m:sSubPr>
                          <m:ctrlPr>
                            <a:rPr lang="en-US" sz="2400" b="0" i="1" smtClean="0">
                              <a:solidFill>
                                <a:srgbClr val="70AD47"/>
                              </a:solidFill>
                              <a:latin typeface="Cambria Math" panose="02040503050406030204" pitchFamily="18" charset="0"/>
                            </a:rPr>
                          </m:ctrlPr>
                        </m:sSubPr>
                        <m:e>
                          <m:r>
                            <a:rPr lang="en-US" sz="2400" b="0" i="1" smtClean="0">
                              <a:solidFill>
                                <a:srgbClr val="70AD47"/>
                              </a:solidFill>
                              <a:latin typeface="Cambria Math" panose="02040503050406030204" pitchFamily="18" charset="0"/>
                            </a:rPr>
                            <m:t>𝑔</m:t>
                          </m:r>
                        </m:e>
                        <m:sub>
                          <m:r>
                            <a:rPr lang="en-US" sz="2400" b="0" i="1" smtClean="0">
                              <a:solidFill>
                                <a:srgbClr val="70AD47"/>
                              </a:solidFill>
                              <a:latin typeface="Cambria Math" panose="02040503050406030204" pitchFamily="18" charset="0"/>
                            </a:rPr>
                            <m:t>2</m:t>
                          </m:r>
                        </m:sub>
                      </m:sSub>
                      <m:r>
                        <a:rPr lang="en-US" sz="2400" b="0" i="1" smtClean="0">
                          <a:latin typeface="Cambria Math" panose="02040503050406030204" pitchFamily="18" charset="0"/>
                        </a:rPr>
                        <m:t> </m:t>
                      </m:r>
                      <m:r>
                        <a:rPr lang="en-US" sz="2400" b="1" i="0" smtClean="0">
                          <a:latin typeface="Cambria Math" panose="02040503050406030204" pitchFamily="18" charset="0"/>
                        </a:rPr>
                        <m:t>𝐀𝐍𝐃</m:t>
                      </m:r>
                      <m:r>
                        <a:rPr lang="en-US" sz="2400" b="0" i="1" smtClean="0">
                          <a:latin typeface="Cambria Math" panose="02040503050406030204" pitchFamily="18" charset="0"/>
                        </a:rPr>
                        <m:t> </m:t>
                      </m:r>
                      <m:r>
                        <a:rPr lang="en-US" sz="2400" b="0" i="1" smtClean="0">
                          <a:solidFill>
                            <a:srgbClr val="70AD47"/>
                          </a:solidFill>
                          <a:latin typeface="Cambria Math" panose="02040503050406030204" pitchFamily="18" charset="0"/>
                        </a:rPr>
                        <m:t>𝑅𝑒𝑠𝑢𝑙𝑡</m:t>
                      </m:r>
                      <m:r>
                        <a:rPr lang="en-US" sz="2400" b="0" i="1" smtClean="0">
                          <a:latin typeface="Cambria Math" panose="02040503050406030204" pitchFamily="18" charset="0"/>
                        </a:rPr>
                        <m:t>=0}</m:t>
                      </m:r>
                    </m:oMath>
                  </m:oMathPara>
                </a14:m>
                <a:endParaRPr lang="en-US" sz="2400" dirty="0"/>
              </a:p>
            </p:txBody>
          </p:sp>
        </mc:Choice>
        <mc:Fallback xmlns="">
          <p:sp>
            <p:nvSpPr>
              <p:cNvPr id="9" name="TextBox 8">
                <a:extLst>
                  <a:ext uri="{FF2B5EF4-FFF2-40B4-BE49-F238E27FC236}">
                    <a16:creationId xmlns:a16="http://schemas.microsoft.com/office/drawing/2014/main" id="{D581A46E-086C-4210-978B-6EA94226A28B}"/>
                  </a:ext>
                </a:extLst>
              </p:cNvPr>
              <p:cNvSpPr txBox="1">
                <a:spLocks noRot="1" noChangeAspect="1" noMove="1" noResize="1" noEditPoints="1" noAdjustHandles="1" noChangeArrowheads="1" noChangeShapeType="1" noTextEdit="1"/>
              </p:cNvSpPr>
              <p:nvPr/>
            </p:nvSpPr>
            <p:spPr>
              <a:xfrm>
                <a:off x="4212955" y="2209431"/>
                <a:ext cx="7276287" cy="369332"/>
              </a:xfrm>
              <a:prstGeom prst="rect">
                <a:avLst/>
              </a:prstGeom>
              <a:blipFill>
                <a:blip r:embed="rId3"/>
                <a:stretch>
                  <a:fillRect b="-34426"/>
                </a:stretch>
              </a:blipFill>
            </p:spPr>
            <p:txBody>
              <a:bodyPr/>
              <a:lstStyle/>
              <a:p>
                <a:r>
                  <a:rPr lang="en-US">
                    <a:noFill/>
                  </a:rPr>
                  <a:t> </a:t>
                </a:r>
              </a:p>
            </p:txBody>
          </p:sp>
        </mc:Fallback>
      </mc:AlternateContent>
      <p:sp>
        <p:nvSpPr>
          <p:cNvPr id="11" name="Right Brace 10">
            <a:extLst>
              <a:ext uri="{FF2B5EF4-FFF2-40B4-BE49-F238E27FC236}">
                <a16:creationId xmlns:a16="http://schemas.microsoft.com/office/drawing/2014/main" id="{10F146AB-DF4A-4F1A-81C5-E415B40E3829}"/>
              </a:ext>
            </a:extLst>
          </p:cNvPr>
          <p:cNvSpPr/>
          <p:nvPr/>
        </p:nvSpPr>
        <p:spPr>
          <a:xfrm rot="5400000">
            <a:off x="5499432" y="1534879"/>
            <a:ext cx="506044" cy="2619214"/>
          </a:xfrm>
          <a:prstGeom prst="rightBrace">
            <a:avLst>
              <a:gd name="adj1" fmla="val 25000"/>
              <a:gd name="adj2" fmla="val 50000"/>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
        <p:nvSpPr>
          <p:cNvPr id="12" name="TextBox 11">
            <a:extLst>
              <a:ext uri="{FF2B5EF4-FFF2-40B4-BE49-F238E27FC236}">
                <a16:creationId xmlns:a16="http://schemas.microsoft.com/office/drawing/2014/main" id="{05F652C8-ECCE-4902-9F41-99F44CF7D748}"/>
              </a:ext>
            </a:extLst>
          </p:cNvPr>
          <p:cNvSpPr txBox="1"/>
          <p:nvPr/>
        </p:nvSpPr>
        <p:spPr>
          <a:xfrm>
            <a:off x="3909735" y="3125906"/>
            <a:ext cx="3400299" cy="461665"/>
          </a:xfrm>
          <a:prstGeom prst="rect">
            <a:avLst/>
          </a:prstGeom>
          <a:noFill/>
        </p:spPr>
        <p:txBody>
          <a:bodyPr wrap="square" rtlCol="0">
            <a:spAutoFit/>
          </a:bodyPr>
          <a:lstStyle/>
          <a:p>
            <a:r>
              <a:rPr lang="en-US" sz="2400" dirty="0"/>
              <a:t>Tuple of Named Variables</a:t>
            </a:r>
          </a:p>
        </p:txBody>
      </p:sp>
      <p:sp>
        <p:nvSpPr>
          <p:cNvPr id="14" name="Right Brace 13">
            <a:extLst>
              <a:ext uri="{FF2B5EF4-FFF2-40B4-BE49-F238E27FC236}">
                <a16:creationId xmlns:a16="http://schemas.microsoft.com/office/drawing/2014/main" id="{3411CB39-DD13-49C8-A14A-6C9611925F93}"/>
              </a:ext>
            </a:extLst>
          </p:cNvPr>
          <p:cNvSpPr/>
          <p:nvPr/>
        </p:nvSpPr>
        <p:spPr>
          <a:xfrm rot="5400000">
            <a:off x="8970971" y="819313"/>
            <a:ext cx="506044" cy="4050063"/>
          </a:xfrm>
          <a:prstGeom prst="rightBrace">
            <a:avLst>
              <a:gd name="adj1" fmla="val 25000"/>
              <a:gd name="adj2" fmla="val 50000"/>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
        <p:nvSpPr>
          <p:cNvPr id="15" name="TextBox 14">
            <a:extLst>
              <a:ext uri="{FF2B5EF4-FFF2-40B4-BE49-F238E27FC236}">
                <a16:creationId xmlns:a16="http://schemas.microsoft.com/office/drawing/2014/main" id="{6E9D144A-3049-4F3F-80CF-7FC2DB112F75}"/>
              </a:ext>
            </a:extLst>
          </p:cNvPr>
          <p:cNvSpPr txBox="1"/>
          <p:nvPr/>
        </p:nvSpPr>
        <p:spPr>
          <a:xfrm>
            <a:off x="7465017" y="3117885"/>
            <a:ext cx="4386020" cy="461665"/>
          </a:xfrm>
          <a:prstGeom prst="rect">
            <a:avLst/>
          </a:prstGeom>
          <a:noFill/>
        </p:spPr>
        <p:txBody>
          <a:bodyPr wrap="square" rtlCol="0">
            <a:spAutoFit/>
          </a:bodyPr>
          <a:lstStyle/>
          <a:p>
            <a:r>
              <a:rPr lang="en-US" sz="2400"/>
              <a:t>Executable Code Defines the Rule</a:t>
            </a:r>
          </a:p>
        </p:txBody>
      </p:sp>
      <p:graphicFrame>
        <p:nvGraphicFramePr>
          <p:cNvPr id="16" name="Table 20 2">
            <a:extLst>
              <a:ext uri="{FF2B5EF4-FFF2-40B4-BE49-F238E27FC236}">
                <a16:creationId xmlns:a16="http://schemas.microsoft.com/office/drawing/2014/main" id="{14754B7C-F0A2-4082-8DB1-3AC75EB3C13C}"/>
              </a:ext>
            </a:extLst>
          </p:cNvPr>
          <p:cNvGraphicFramePr>
            <a:graphicFrameLocks noGrp="1"/>
          </p:cNvGraphicFramePr>
          <p:nvPr>
            <p:extLst>
              <p:ext uri="{D42A27DB-BD31-4B8C-83A1-F6EECF244321}">
                <p14:modId xmlns:p14="http://schemas.microsoft.com/office/powerpoint/2010/main" val="517644509"/>
              </p:ext>
            </p:extLst>
          </p:nvPr>
        </p:nvGraphicFramePr>
        <p:xfrm>
          <a:off x="622784" y="2093745"/>
          <a:ext cx="2948035" cy="1219200"/>
        </p:xfrm>
        <a:graphic>
          <a:graphicData uri="http://schemas.openxmlformats.org/drawingml/2006/table">
            <a:tbl>
              <a:tblPr firstRow="1" bandRow="1">
                <a:tableStyleId>{8EC20E35-A176-4012-BC5E-935CFFF8708E}</a:tableStyleId>
              </a:tblPr>
              <a:tblGrid>
                <a:gridCol w="756456">
                  <a:extLst>
                    <a:ext uri="{9D8B030D-6E8A-4147-A177-3AD203B41FA5}">
                      <a16:colId xmlns:a16="http://schemas.microsoft.com/office/drawing/2014/main" val="3745466398"/>
                    </a:ext>
                  </a:extLst>
                </a:gridCol>
                <a:gridCol w="715617">
                  <a:extLst>
                    <a:ext uri="{9D8B030D-6E8A-4147-A177-3AD203B41FA5}">
                      <a16:colId xmlns:a16="http://schemas.microsoft.com/office/drawing/2014/main" val="2026317325"/>
                    </a:ext>
                  </a:extLst>
                </a:gridCol>
                <a:gridCol w="1475962">
                  <a:extLst>
                    <a:ext uri="{9D8B030D-6E8A-4147-A177-3AD203B41FA5}">
                      <a16:colId xmlns:a16="http://schemas.microsoft.com/office/drawing/2014/main" val="2413410726"/>
                    </a:ext>
                  </a:extLst>
                </a:gridCol>
              </a:tblGrid>
              <a:tr h="242522">
                <a:tc>
                  <a:txBody>
                    <a:bodyPr/>
                    <a:lstStyle/>
                    <a:p>
                      <a:r>
                        <a:rPr lang="en-US" sz="1400">
                          <a:solidFill>
                            <a:srgbClr val="70AD47"/>
                          </a:solidFill>
                        </a:rPr>
                        <a:t>S</a:t>
                      </a:r>
                      <a:endParaRPr lang="en-US" sz="1400">
                        <a:solidFill>
                          <a:srgbClr val="70AD47"/>
                        </a:solidFill>
                        <a:latin typeface="Consolas" panose="020B0609020204030204" pitchFamily="49" charset="0"/>
                      </a:endParaRPr>
                    </a:p>
                  </a:txBody>
                  <a:tcPr/>
                </a:tc>
                <a:tc>
                  <a:txBody>
                    <a:bodyPr/>
                    <a:lstStyle/>
                    <a:p>
                      <a:r>
                        <a:rPr lang="en-US" sz="1400" dirty="0">
                          <a:solidFill>
                            <a:srgbClr val="70AD47"/>
                          </a:solidFill>
                        </a:rPr>
                        <a:t>Y</a:t>
                      </a:r>
                      <a:endParaRPr lang="en-US" sz="1400" dirty="0">
                        <a:solidFill>
                          <a:srgbClr val="70AD47"/>
                        </a:solidFill>
                        <a:latin typeface="Consolas" panose="020B0609020204030204" pitchFamily="49" charset="0"/>
                      </a:endParaRPr>
                    </a:p>
                  </a:txBody>
                  <a:tcPr/>
                </a:tc>
                <a:tc>
                  <a:txBody>
                    <a:bodyPr/>
                    <a:lstStyle/>
                    <a:p>
                      <a:r>
                        <a:rPr lang="en-US" sz="1400" dirty="0"/>
                        <a:t>distance(</a:t>
                      </a:r>
                      <a:r>
                        <a:rPr lang="en-US" sz="1400" dirty="0">
                          <a:solidFill>
                            <a:srgbClr val="70AD47"/>
                          </a:solidFill>
                        </a:rPr>
                        <a:t>S</a:t>
                      </a:r>
                      <a:r>
                        <a:rPr lang="en-US" sz="1400" dirty="0"/>
                        <a:t>, </a:t>
                      </a:r>
                      <a:r>
                        <a:rPr lang="en-US" sz="1400" dirty="0">
                          <a:solidFill>
                            <a:srgbClr val="70AD47"/>
                          </a:solidFill>
                        </a:rPr>
                        <a:t>Y</a:t>
                      </a:r>
                      <a:r>
                        <a:rPr lang="en-US" sz="1400" dirty="0"/>
                        <a:t>)</a:t>
                      </a:r>
                      <a:endParaRPr lang="en-US" sz="1400" dirty="0">
                        <a:latin typeface="Consolas" panose="020B0609020204030204" pitchFamily="49" charset="0"/>
                      </a:endParaRPr>
                    </a:p>
                  </a:txBody>
                  <a:tcPr/>
                </a:tc>
                <a:extLst>
                  <a:ext uri="{0D108BD9-81ED-4DB2-BD59-A6C34878D82A}">
                    <a16:rowId xmlns:a16="http://schemas.microsoft.com/office/drawing/2014/main" val="710276165"/>
                  </a:ext>
                </a:extLst>
              </a:tr>
              <a:tr h="241902">
                <a:tc>
                  <a:txBody>
                    <a:bodyPr/>
                    <a:lstStyle/>
                    <a:p>
                      <a:r>
                        <a:rPr lang="en-US" sz="1400"/>
                        <a:t>"foo"</a:t>
                      </a:r>
                    </a:p>
                  </a:txBody>
                  <a:tcPr/>
                </a:tc>
                <a:tc>
                  <a:txBody>
                    <a:bodyPr/>
                    <a:lstStyle/>
                    <a:p>
                      <a:r>
                        <a:rPr lang="en-US" sz="1400"/>
                        <a:t>"foo"</a:t>
                      </a:r>
                    </a:p>
                  </a:txBody>
                  <a:tcPr/>
                </a:tc>
                <a:tc>
                  <a:txBody>
                    <a:bodyPr/>
                    <a:lstStyle/>
                    <a:p>
                      <a:r>
                        <a:rPr lang="en-US" sz="1400" dirty="0"/>
                        <a:t>0</a:t>
                      </a:r>
                    </a:p>
                  </a:txBody>
                  <a:tcPr/>
                </a:tc>
                <a:extLst>
                  <a:ext uri="{0D108BD9-81ED-4DB2-BD59-A6C34878D82A}">
                    <a16:rowId xmlns:a16="http://schemas.microsoft.com/office/drawing/2014/main" val="4274485061"/>
                  </a:ext>
                </a:extLst>
              </a:tr>
              <a:tr h="240245">
                <a:tc>
                  <a:txBody>
                    <a:bodyPr/>
                    <a:lstStyle/>
                    <a:p>
                      <a:r>
                        <a:rPr lang="en-US" sz="1400"/>
                        <a:t>7</a:t>
                      </a:r>
                    </a:p>
                  </a:txBody>
                  <a:tcPr/>
                </a:tc>
                <a:tc>
                  <a:txBody>
                    <a:bodyPr/>
                    <a:lstStyle/>
                    <a:p>
                      <a:r>
                        <a:rPr lang="en-US" sz="1400"/>
                        <a:t>7</a:t>
                      </a:r>
                    </a:p>
                  </a:txBody>
                  <a:tcPr/>
                </a:tc>
                <a:tc>
                  <a:txBody>
                    <a:bodyPr/>
                    <a:lstStyle/>
                    <a:p>
                      <a:r>
                        <a:rPr lang="en-US" sz="1400"/>
                        <a:t>0</a:t>
                      </a:r>
                    </a:p>
                  </a:txBody>
                  <a:tcPr/>
                </a:tc>
                <a:extLst>
                  <a:ext uri="{0D108BD9-81ED-4DB2-BD59-A6C34878D82A}">
                    <a16:rowId xmlns:a16="http://schemas.microsoft.com/office/drawing/2014/main" val="273224918"/>
                  </a:ext>
                </a:extLst>
              </a:tr>
              <a:tr h="240245">
                <a:tc>
                  <a:txBody>
                    <a:bodyPr/>
                    <a:lstStyle/>
                    <a:p>
                      <a:r>
                        <a:rPr lang="en-US" sz="1400"/>
                        <a:t>3.1415</a:t>
                      </a:r>
                    </a:p>
                  </a:txBody>
                  <a:tcPr/>
                </a:tc>
                <a:tc>
                  <a:txBody>
                    <a:bodyPr/>
                    <a:lstStyle/>
                    <a:p>
                      <a:r>
                        <a:rPr lang="en-US" sz="1400"/>
                        <a:t>3.1415</a:t>
                      </a:r>
                    </a:p>
                  </a:txBody>
                  <a:tcPr/>
                </a:tc>
                <a:tc>
                  <a:txBody>
                    <a:bodyPr/>
                    <a:lstStyle/>
                    <a:p>
                      <a:r>
                        <a:rPr lang="en-US" sz="1400" dirty="0"/>
                        <a:t>0</a:t>
                      </a:r>
                    </a:p>
                  </a:txBody>
                  <a:tcPr/>
                </a:tc>
                <a:extLst>
                  <a:ext uri="{0D108BD9-81ED-4DB2-BD59-A6C34878D82A}">
                    <a16:rowId xmlns:a16="http://schemas.microsoft.com/office/drawing/2014/main" val="1308072832"/>
                  </a:ext>
                </a:extLst>
              </a:tr>
            </a:tbl>
          </a:graphicData>
        </a:graphic>
      </p:graphicFrame>
      <p:sp>
        <p:nvSpPr>
          <p:cNvPr id="8" name="Arrow: Right 7">
            <a:extLst>
              <a:ext uri="{FF2B5EF4-FFF2-40B4-BE49-F238E27FC236}">
                <a16:creationId xmlns:a16="http://schemas.microsoft.com/office/drawing/2014/main" id="{E15B858D-EB8D-4DA3-87C7-F131FABEE5B5}"/>
              </a:ext>
            </a:extLst>
          </p:cNvPr>
          <p:cNvSpPr/>
          <p:nvPr/>
        </p:nvSpPr>
        <p:spPr>
          <a:xfrm rot="1965322">
            <a:off x="3883756" y="1976766"/>
            <a:ext cx="798049" cy="138511"/>
          </a:xfrm>
          <a:prstGeom prst="rightArrow">
            <a:avLst>
              <a:gd name="adj1" fmla="val 12733"/>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row: Right 9">
            <a:extLst>
              <a:ext uri="{FF2B5EF4-FFF2-40B4-BE49-F238E27FC236}">
                <a16:creationId xmlns:a16="http://schemas.microsoft.com/office/drawing/2014/main" id="{568E4B2B-7DEF-4836-A777-B165C9716240}"/>
              </a:ext>
            </a:extLst>
          </p:cNvPr>
          <p:cNvSpPr/>
          <p:nvPr/>
        </p:nvSpPr>
        <p:spPr>
          <a:xfrm rot="1965322">
            <a:off x="4419492" y="2024489"/>
            <a:ext cx="956248" cy="138511"/>
          </a:xfrm>
          <a:prstGeom prst="rightArrow">
            <a:avLst>
              <a:gd name="adj1" fmla="val 12733"/>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rrow: Right 12">
            <a:extLst>
              <a:ext uri="{FF2B5EF4-FFF2-40B4-BE49-F238E27FC236}">
                <a16:creationId xmlns:a16="http://schemas.microsoft.com/office/drawing/2014/main" id="{6DDC1E1B-F2AA-4640-B889-D7978026B2F3}"/>
              </a:ext>
            </a:extLst>
          </p:cNvPr>
          <p:cNvSpPr/>
          <p:nvPr/>
        </p:nvSpPr>
        <p:spPr>
          <a:xfrm rot="1418153">
            <a:off x="5283537" y="1994815"/>
            <a:ext cx="1167371" cy="138511"/>
          </a:xfrm>
          <a:prstGeom prst="rightArrow">
            <a:avLst>
              <a:gd name="adj1" fmla="val 12733"/>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p14="http://schemas.microsoft.com/office/powerpoint/2010/main">
        <mc:Choice Requires="p14">
          <p:contentPart p14:bwMode="auto" r:id="rId4">
            <p14:nvContentPartPr>
              <p14:cNvPr id="17" name="Ink 16" hidden="1">
                <a:extLst>
                  <a:ext uri="{FF2B5EF4-FFF2-40B4-BE49-F238E27FC236}">
                    <a16:creationId xmlns:a16="http://schemas.microsoft.com/office/drawing/2014/main" id="{BEB573FD-3FBE-439E-8FA1-D61785B80B3F}"/>
                  </a:ext>
                </a:extLst>
              </p14:cNvPr>
              <p14:cNvContentPartPr/>
              <p14:nvPr/>
            </p14:nvContentPartPr>
            <p14:xfrm>
              <a:off x="2117520" y="3405600"/>
              <a:ext cx="8611560" cy="3288240"/>
            </p14:xfrm>
          </p:contentPart>
        </mc:Choice>
        <mc:Fallback xmlns="">
          <p:pic>
            <p:nvPicPr>
              <p:cNvPr id="17" name="Ink 16" hidden="1">
                <a:extLst>
                  <a:ext uri="{FF2B5EF4-FFF2-40B4-BE49-F238E27FC236}">
                    <a16:creationId xmlns:a16="http://schemas.microsoft.com/office/drawing/2014/main" id="{BEB573FD-3FBE-439E-8FA1-D61785B80B3F}"/>
                  </a:ext>
                </a:extLst>
              </p:cNvPr>
              <p:cNvPicPr/>
              <p:nvPr/>
            </p:nvPicPr>
            <p:blipFill>
              <a:blip r:embed="rId5"/>
              <a:stretch>
                <a:fillRect/>
              </a:stretch>
            </p:blipFill>
            <p:spPr>
              <a:xfrm>
                <a:off x="2108160" y="3396240"/>
                <a:ext cx="8630280" cy="3306960"/>
              </a:xfrm>
              <a:prstGeom prst="rect">
                <a:avLst/>
              </a:prstGeom>
            </p:spPr>
          </p:pic>
        </mc:Fallback>
      </mc:AlternateContent>
      <p:sp>
        <p:nvSpPr>
          <p:cNvPr id="3" name="TextBox 2">
            <a:extLst>
              <a:ext uri="{FF2B5EF4-FFF2-40B4-BE49-F238E27FC236}">
                <a16:creationId xmlns:a16="http://schemas.microsoft.com/office/drawing/2014/main" id="{7D22EB58-1765-40EB-90DC-5979DCB8A45B}"/>
              </a:ext>
            </a:extLst>
          </p:cNvPr>
          <p:cNvSpPr txBox="1"/>
          <p:nvPr/>
        </p:nvSpPr>
        <p:spPr>
          <a:xfrm>
            <a:off x="1262865" y="4555628"/>
            <a:ext cx="10263656" cy="492443"/>
          </a:xfrm>
          <a:prstGeom prst="rect">
            <a:avLst/>
          </a:prstGeom>
          <a:noFill/>
        </p:spPr>
        <p:txBody>
          <a:bodyPr wrap="square" rtlCol="0">
            <a:spAutoFit/>
          </a:bodyPr>
          <a:lstStyle/>
          <a:p>
            <a:pPr algn="r"/>
            <a:r>
              <a:rPr lang="en-US" sz="2600" i="1" dirty="0"/>
              <a:t>Because of recursion, it can not be expressed using the set builder notation</a:t>
            </a:r>
          </a:p>
        </p:txBody>
      </p:sp>
    </p:spTree>
    <p:extLst>
      <p:ext uri="{BB962C8B-B14F-4D97-AF65-F5344CB8AC3E}">
        <p14:creationId xmlns:p14="http://schemas.microsoft.com/office/powerpoint/2010/main" val="2944385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500"/>
                                        <p:tgtEl>
                                          <p:spTgt spid="13"/>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500"/>
                                        <p:tgtEl>
                                          <p:spTgt spid="8"/>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500"/>
                                        <p:tgtEl>
                                          <p:spTgt spid="10"/>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fade">
                                      <p:cBhvr>
                                        <p:cTn id="33" dur="500"/>
                                        <p:tgtEl>
                                          <p:spTgt spid="11"/>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fade">
                                      <p:cBhvr>
                                        <p:cTn id="36" dur="500"/>
                                        <p:tgtEl>
                                          <p:spTgt spid="12"/>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fade">
                                      <p:cBhvr>
                                        <p:cTn id="41" dur="500"/>
                                        <p:tgtEl>
                                          <p:spTgt spid="14"/>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15"/>
                                        </p:tgtEl>
                                        <p:attrNameLst>
                                          <p:attrName>style.visibility</p:attrName>
                                        </p:attrNameLst>
                                      </p:cBhvr>
                                      <p:to>
                                        <p:strVal val="visible"/>
                                      </p:to>
                                    </p:set>
                                    <p:animEffect transition="in" filter="fade">
                                      <p:cBhvr>
                                        <p:cTn id="44" dur="500"/>
                                        <p:tgtEl>
                                          <p:spTgt spid="15"/>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5"/>
                                        </p:tgtEl>
                                        <p:attrNameLst>
                                          <p:attrName>style.visibility</p:attrName>
                                        </p:attrNameLst>
                                      </p:cBhvr>
                                      <p:to>
                                        <p:strVal val="visible"/>
                                      </p:to>
                                    </p:set>
                                    <p:animEffect transition="in" filter="fade">
                                      <p:cBhvr>
                                        <p:cTn id="49" dur="500"/>
                                        <p:tgtEl>
                                          <p:spTgt spid="5"/>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3"/>
                                        </p:tgtEl>
                                        <p:attrNameLst>
                                          <p:attrName>style.visibility</p:attrName>
                                        </p:attrNameLst>
                                      </p:cBhvr>
                                      <p:to>
                                        <p:strVal val="visible"/>
                                      </p:to>
                                    </p:set>
                                    <p:animEffect transition="in" filter="fade">
                                      <p:cBhvr>
                                        <p:cTn id="5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9" grpId="0"/>
      <p:bldP spid="11" grpId="0" animBg="1"/>
      <p:bldP spid="12" grpId="0"/>
      <p:bldP spid="14" grpId="0" animBg="1"/>
      <p:bldP spid="15" grpId="0"/>
      <p:bldP spid="8" grpId="0" animBg="1"/>
      <p:bldP spid="10" grpId="0" animBg="1"/>
      <p:bldP spid="13" grpId="0" animBg="1"/>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246BE209-2DF5-4DE9-B1C7-1D9B8E75588C}"/>
              </a:ext>
            </a:extLst>
          </p:cNvPr>
          <p:cNvCxnSpPr>
            <a:cxnSpLocks/>
          </p:cNvCxnSpPr>
          <p:nvPr/>
        </p:nvCxnSpPr>
        <p:spPr>
          <a:xfrm>
            <a:off x="233680" y="2976880"/>
            <a:ext cx="1144524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 name="Slide Number Placeholder 3">
            <a:extLst>
              <a:ext uri="{FF2B5EF4-FFF2-40B4-BE49-F238E27FC236}">
                <a16:creationId xmlns:a16="http://schemas.microsoft.com/office/drawing/2014/main" id="{47A6C506-D081-41CD-8DE7-42388CAA360E}"/>
              </a:ext>
            </a:extLst>
          </p:cNvPr>
          <p:cNvSpPr>
            <a:spLocks noGrp="1"/>
          </p:cNvSpPr>
          <p:nvPr>
            <p:ph type="sldNum" sz="quarter" idx="12"/>
          </p:nvPr>
        </p:nvSpPr>
        <p:spPr/>
        <p:txBody>
          <a:bodyPr/>
          <a:lstStyle/>
          <a:p>
            <a:fld id="{3621B4CF-3BF2-4D07-85C3-ECAFBC7B28BE}" type="slidenum">
              <a:rPr lang="en-US" smtClean="0"/>
              <a:pPr/>
              <a:t>8</a:t>
            </a:fld>
            <a:endParaRPr lang="en-US" sz="1800"/>
          </a:p>
        </p:txBody>
      </p:sp>
      <p:sp>
        <p:nvSpPr>
          <p:cNvPr id="6" name="TextBox 5">
            <a:extLst>
              <a:ext uri="{FF2B5EF4-FFF2-40B4-BE49-F238E27FC236}">
                <a16:creationId xmlns:a16="http://schemas.microsoft.com/office/drawing/2014/main" id="{4A4AE248-A632-40DE-B325-D0D06DDD0DCB}"/>
              </a:ext>
            </a:extLst>
          </p:cNvPr>
          <p:cNvSpPr txBox="1"/>
          <p:nvPr/>
        </p:nvSpPr>
        <p:spPr>
          <a:xfrm>
            <a:off x="652220" y="574676"/>
            <a:ext cx="9252488" cy="461665"/>
          </a:xfrm>
          <a:prstGeom prst="rect">
            <a:avLst/>
          </a:prstGeom>
          <a:noFill/>
        </p:spPr>
        <p:txBody>
          <a:bodyPr wrap="square" rtlCol="0">
            <a:spAutoFit/>
          </a:bodyPr>
          <a:lstStyle/>
          <a:p>
            <a:r>
              <a:rPr lang="en-US" sz="2400" kern="1200" dirty="0">
                <a:solidFill>
                  <a:schemeClr val="tx1"/>
                </a:solidFill>
                <a:latin typeface="Consolas" panose="020B0609020204030204" pitchFamily="49" charset="0"/>
                <a:cs typeface="Courier New" panose="02070309020205020404" pitchFamily="49" charset="0"/>
              </a:rPr>
              <a:t>distance(</a:t>
            </a:r>
            <a:r>
              <a:rPr lang="en-US" sz="2400" kern="1200" dirty="0">
                <a:solidFill>
                  <a:srgbClr val="70AD47"/>
                </a:solidFill>
                <a:latin typeface="Consolas" panose="020B0609020204030204" pitchFamily="49" charset="0"/>
                <a:cs typeface="Courier New" panose="02070309020205020404" pitchFamily="49" charset="0"/>
              </a:rPr>
              <a:t>Start</a:t>
            </a:r>
            <a:r>
              <a:rPr lang="en-US" sz="2400" kern="1200" dirty="0">
                <a:solidFill>
                  <a:schemeClr val="tx1"/>
                </a:solidFill>
                <a:latin typeface="Consolas" panose="020B0609020204030204" pitchFamily="49" charset="0"/>
                <a:cs typeface="Courier New" panose="02070309020205020404" pitchFamily="49" charset="0"/>
              </a:rPr>
              <a:t>, </a:t>
            </a:r>
            <a:r>
              <a:rPr lang="en-US" sz="2400" dirty="0">
                <a:solidFill>
                  <a:schemeClr val="accent6"/>
                </a:solidFill>
                <a:latin typeface="Consolas" panose="020B0609020204030204" pitchFamily="49" charset="0"/>
                <a:cs typeface="Courier New" panose="02070309020205020404" pitchFamily="49" charset="0"/>
              </a:rPr>
              <a:t>Y</a:t>
            </a:r>
            <a:r>
              <a:rPr lang="en-US" sz="2400" kern="1200" dirty="0">
                <a:solidFill>
                  <a:schemeClr val="tx1"/>
                </a:solidFill>
                <a:latin typeface="Consolas" panose="020B0609020204030204" pitchFamily="49" charset="0"/>
                <a:cs typeface="Courier New" panose="02070309020205020404" pitchFamily="49" charset="0"/>
              </a:rPr>
              <a:t>) </a:t>
            </a:r>
            <a:r>
              <a:rPr lang="en-US" sz="2400" kern="1200" dirty="0">
                <a:solidFill>
                  <a:schemeClr val="accent1"/>
                </a:solidFill>
                <a:latin typeface="Consolas" panose="020B0609020204030204" pitchFamily="49" charset="0"/>
                <a:cs typeface="Courier New" panose="02070309020205020404" pitchFamily="49" charset="0"/>
              </a:rPr>
              <a:t>= </a:t>
            </a:r>
            <a:r>
              <a:rPr lang="en-US" sz="2400" dirty="0">
                <a:latin typeface="Consolas" panose="020B0609020204030204" pitchFamily="49" charset="0"/>
                <a:cs typeface="Courier New" panose="02070309020205020404" pitchFamily="49" charset="0"/>
              </a:rPr>
              <a:t>edge(</a:t>
            </a:r>
            <a:r>
              <a:rPr lang="en-US" sz="2400" dirty="0">
                <a:solidFill>
                  <a:schemeClr val="accent6"/>
                </a:solidFill>
                <a:latin typeface="Consolas" panose="020B0609020204030204" pitchFamily="49" charset="0"/>
                <a:cs typeface="Courier New" panose="02070309020205020404" pitchFamily="49" charset="0"/>
              </a:rPr>
              <a:t>X</a:t>
            </a:r>
            <a:r>
              <a:rPr lang="en-US" sz="2400" dirty="0">
                <a:latin typeface="Consolas" panose="020B0609020204030204" pitchFamily="49" charset="0"/>
                <a:cs typeface="Courier New" panose="02070309020205020404" pitchFamily="49" charset="0"/>
              </a:rPr>
              <a:t>, </a:t>
            </a:r>
            <a:r>
              <a:rPr lang="en-US" sz="2400" dirty="0">
                <a:solidFill>
                  <a:schemeClr val="accent6"/>
                </a:solidFill>
                <a:latin typeface="Consolas" panose="020B0609020204030204" pitchFamily="49" charset="0"/>
                <a:cs typeface="Courier New" panose="02070309020205020404" pitchFamily="49" charset="0"/>
              </a:rPr>
              <a:t>Y</a:t>
            </a:r>
            <a:r>
              <a:rPr lang="en-US" sz="2400" dirty="0">
                <a:latin typeface="Consolas" panose="020B0609020204030204" pitchFamily="49" charset="0"/>
                <a:cs typeface="Courier New" panose="02070309020205020404" pitchFamily="49" charset="0"/>
              </a:rPr>
              <a:t>) </a:t>
            </a:r>
            <a:r>
              <a:rPr lang="en-US" sz="2400" dirty="0">
                <a:solidFill>
                  <a:srgbClr val="4472C4"/>
                </a:solidFill>
                <a:latin typeface="Consolas" panose="020B0609020204030204" pitchFamily="49" charset="0"/>
                <a:cs typeface="Courier New" panose="02070309020205020404" pitchFamily="49" charset="0"/>
              </a:rPr>
              <a:t>+</a:t>
            </a:r>
            <a:r>
              <a:rPr lang="en-US" sz="2400" dirty="0">
                <a:latin typeface="Consolas" panose="020B0609020204030204" pitchFamily="49" charset="0"/>
                <a:cs typeface="Courier New" panose="02070309020205020404" pitchFamily="49" charset="0"/>
              </a:rPr>
              <a:t> </a:t>
            </a:r>
            <a:r>
              <a:rPr lang="en-US" sz="2400" kern="1200" dirty="0">
                <a:solidFill>
                  <a:schemeClr val="tx1"/>
                </a:solidFill>
                <a:latin typeface="Consolas" panose="020B0609020204030204" pitchFamily="49" charset="0"/>
                <a:cs typeface="Courier New" panose="02070309020205020404" pitchFamily="49" charset="0"/>
              </a:rPr>
              <a:t>distance(</a:t>
            </a:r>
            <a:r>
              <a:rPr lang="en-US" sz="2400" kern="1200" dirty="0">
                <a:solidFill>
                  <a:srgbClr val="70AD47"/>
                </a:solidFill>
                <a:latin typeface="Consolas" panose="020B0609020204030204" pitchFamily="49" charset="0"/>
                <a:cs typeface="Courier New" panose="02070309020205020404" pitchFamily="49" charset="0"/>
              </a:rPr>
              <a:t>Start</a:t>
            </a:r>
            <a:r>
              <a:rPr lang="en-US" sz="2400" kern="1200" dirty="0">
                <a:solidFill>
                  <a:schemeClr val="tx1"/>
                </a:solidFill>
                <a:latin typeface="Consolas" panose="020B0609020204030204" pitchFamily="49" charset="0"/>
                <a:cs typeface="Courier New" panose="02070309020205020404" pitchFamily="49" charset="0"/>
              </a:rPr>
              <a:t>, </a:t>
            </a:r>
            <a:r>
              <a:rPr lang="en-US" sz="2400" kern="1200" dirty="0">
                <a:solidFill>
                  <a:schemeClr val="accent6"/>
                </a:solidFill>
                <a:latin typeface="Consolas" panose="020B0609020204030204" pitchFamily="49" charset="0"/>
                <a:cs typeface="Courier New" panose="02070309020205020404" pitchFamily="49" charset="0"/>
              </a:rPr>
              <a:t>X</a:t>
            </a:r>
            <a:r>
              <a:rPr lang="en-US" sz="2400" dirty="0">
                <a:latin typeface="Consolas" panose="020B0609020204030204" pitchFamily="49" charset="0"/>
                <a:cs typeface="Courier New" panose="02070309020205020404" pitchFamily="49" charset="0"/>
              </a:rPr>
              <a:t>).</a:t>
            </a:r>
            <a:endParaRPr lang="en-US" sz="2400" kern="1200" dirty="0">
              <a:solidFill>
                <a:schemeClr val="tx1"/>
              </a:solidFill>
              <a:latin typeface="Consolas" panose="020B0609020204030204" pitchFamily="49" charset="0"/>
              <a:cs typeface="Courier New" panose="02070309020205020404" pitchFamily="49" charset="0"/>
            </a:endParaRPr>
          </a:p>
        </p:txBody>
      </p:sp>
      <p:sp>
        <p:nvSpPr>
          <p:cNvPr id="7" name="TextBox 6">
            <a:extLst>
              <a:ext uri="{FF2B5EF4-FFF2-40B4-BE49-F238E27FC236}">
                <a16:creationId xmlns:a16="http://schemas.microsoft.com/office/drawing/2014/main" id="{ABBE69E3-0570-41D7-AA84-2FB54ED690D9}"/>
              </a:ext>
            </a:extLst>
          </p:cNvPr>
          <p:cNvSpPr txBox="1"/>
          <p:nvPr/>
        </p:nvSpPr>
        <p:spPr>
          <a:xfrm>
            <a:off x="1085463" y="3315263"/>
            <a:ext cx="5650396" cy="461665"/>
          </a:xfrm>
          <a:prstGeom prst="rect">
            <a:avLst/>
          </a:prstGeom>
          <a:noFill/>
        </p:spPr>
        <p:txBody>
          <a:bodyPr wrap="square" rtlCol="0">
            <a:spAutoFit/>
          </a:bodyPr>
          <a:lstStyle/>
          <a:p>
            <a:r>
              <a:rPr lang="en-US" sz="2400" dirty="0">
                <a:latin typeface="Source Code Pro" panose="020B0509030403020204" pitchFamily="49" charset="0"/>
              </a:rPr>
              <a:t>(</a:t>
            </a:r>
            <a:r>
              <a:rPr lang="en-US" sz="2400" dirty="0">
                <a:solidFill>
                  <a:srgbClr val="70AD47"/>
                </a:solidFill>
                <a:latin typeface="Source Code Pro" panose="020B0509030403020204" pitchFamily="49" charset="0"/>
              </a:rPr>
              <a:t>E</a:t>
            </a:r>
            <a:r>
              <a:rPr lang="en-US" sz="2400" dirty="0">
                <a:latin typeface="Source Code Pro" panose="020B0509030403020204" pitchFamily="49" charset="0"/>
              </a:rPr>
              <a:t> is edge(</a:t>
            </a:r>
            <a:r>
              <a:rPr lang="en-US" sz="2400" dirty="0">
                <a:solidFill>
                  <a:srgbClr val="70AD47"/>
                </a:solidFill>
                <a:latin typeface="Source Code Pro" panose="020B0509030403020204" pitchFamily="49" charset="0"/>
              </a:rPr>
              <a:t>Arg2</a:t>
            </a:r>
            <a:r>
              <a:rPr lang="en-US" sz="2400" dirty="0">
                <a:latin typeface="Source Code Pro" panose="020B0509030403020204" pitchFamily="49" charset="0"/>
              </a:rPr>
              <a:t>, </a:t>
            </a:r>
            <a:r>
              <a:rPr lang="en-US" sz="2400" dirty="0">
                <a:solidFill>
                  <a:srgbClr val="70AD47"/>
                </a:solidFill>
                <a:latin typeface="Source Code Pro" panose="020B0509030403020204" pitchFamily="49" charset="0"/>
              </a:rPr>
              <a:t>X</a:t>
            </a:r>
            <a:r>
              <a:rPr lang="en-US" sz="2400" dirty="0">
                <a:latin typeface="Source Code Pro" panose="020B0509030403020204" pitchFamily="49" charset="0"/>
              </a:rPr>
              <a:t>))</a:t>
            </a:r>
          </a:p>
        </p:txBody>
      </p:sp>
      <p:sp>
        <p:nvSpPr>
          <p:cNvPr id="9" name="TextBox 8">
            <a:extLst>
              <a:ext uri="{FF2B5EF4-FFF2-40B4-BE49-F238E27FC236}">
                <a16:creationId xmlns:a16="http://schemas.microsoft.com/office/drawing/2014/main" id="{7929E6BE-42AC-4996-9E4A-04C27768ED6A}"/>
              </a:ext>
            </a:extLst>
          </p:cNvPr>
          <p:cNvSpPr txBox="1"/>
          <p:nvPr/>
        </p:nvSpPr>
        <p:spPr>
          <a:xfrm>
            <a:off x="1085463" y="3851781"/>
            <a:ext cx="5650396" cy="461665"/>
          </a:xfrm>
          <a:prstGeom prst="rect">
            <a:avLst/>
          </a:prstGeom>
          <a:noFill/>
        </p:spPr>
        <p:txBody>
          <a:bodyPr wrap="square" rtlCol="0">
            <a:spAutoFit/>
          </a:bodyPr>
          <a:lstStyle/>
          <a:p>
            <a:r>
              <a:rPr lang="en-US" sz="2400" dirty="0">
                <a:latin typeface="Source Code Pro" panose="020B0509030403020204" pitchFamily="49" charset="0"/>
              </a:rPr>
              <a:t>(</a:t>
            </a:r>
            <a:r>
              <a:rPr lang="en-US" sz="2400" dirty="0">
                <a:solidFill>
                  <a:srgbClr val="70AD47"/>
                </a:solidFill>
                <a:latin typeface="Source Code Pro" panose="020B0509030403020204" pitchFamily="49" charset="0"/>
              </a:rPr>
              <a:t>D</a:t>
            </a:r>
            <a:r>
              <a:rPr lang="en-US" sz="2400" dirty="0">
                <a:latin typeface="Source Code Pro" panose="020B0509030403020204" pitchFamily="49" charset="0"/>
              </a:rPr>
              <a:t> is distance(</a:t>
            </a:r>
            <a:r>
              <a:rPr lang="en-US" sz="2400" dirty="0">
                <a:solidFill>
                  <a:srgbClr val="70AD47"/>
                </a:solidFill>
                <a:latin typeface="Source Code Pro" panose="020B0509030403020204" pitchFamily="49" charset="0"/>
              </a:rPr>
              <a:t>Arg1</a:t>
            </a:r>
            <a:r>
              <a:rPr lang="en-US" sz="2400" dirty="0">
                <a:latin typeface="Source Code Pro" panose="020B0509030403020204" pitchFamily="49" charset="0"/>
              </a:rPr>
              <a:t>, </a:t>
            </a:r>
            <a:r>
              <a:rPr lang="en-US" sz="2400" dirty="0">
                <a:solidFill>
                  <a:srgbClr val="70AD47"/>
                </a:solidFill>
                <a:latin typeface="Source Code Pro" panose="020B0509030403020204" pitchFamily="49" charset="0"/>
              </a:rPr>
              <a:t>X</a:t>
            </a:r>
            <a:r>
              <a:rPr lang="en-US" sz="2400" dirty="0">
                <a:latin typeface="Source Code Pro" panose="020B0509030403020204" pitchFamily="49" charset="0"/>
              </a:rPr>
              <a:t>))</a:t>
            </a:r>
          </a:p>
        </p:txBody>
      </p:sp>
      <p:sp>
        <p:nvSpPr>
          <p:cNvPr id="11" name="TextBox 10">
            <a:extLst>
              <a:ext uri="{FF2B5EF4-FFF2-40B4-BE49-F238E27FC236}">
                <a16:creationId xmlns:a16="http://schemas.microsoft.com/office/drawing/2014/main" id="{80A761EB-1294-471E-A3B1-A511F82F1A12}"/>
              </a:ext>
            </a:extLst>
          </p:cNvPr>
          <p:cNvSpPr txBox="1"/>
          <p:nvPr/>
        </p:nvSpPr>
        <p:spPr>
          <a:xfrm>
            <a:off x="1085463" y="4362817"/>
            <a:ext cx="5650396" cy="461665"/>
          </a:xfrm>
          <a:prstGeom prst="rect">
            <a:avLst/>
          </a:prstGeom>
          <a:noFill/>
        </p:spPr>
        <p:txBody>
          <a:bodyPr wrap="square" rtlCol="0">
            <a:spAutoFit/>
          </a:bodyPr>
          <a:lstStyle/>
          <a:p>
            <a:r>
              <a:rPr lang="en-US" sz="2400" dirty="0" err="1">
                <a:latin typeface="Source Code Pro" panose="020B0509030403020204" pitchFamily="49" charset="0"/>
              </a:rPr>
              <a:t>builtin_plus</a:t>
            </a:r>
            <a:r>
              <a:rPr lang="en-US" sz="2400" dirty="0">
                <a:latin typeface="Source Code Pro" panose="020B0509030403020204" pitchFamily="49" charset="0"/>
              </a:rPr>
              <a:t>(</a:t>
            </a:r>
            <a:r>
              <a:rPr lang="en-US" sz="2400" dirty="0">
                <a:solidFill>
                  <a:srgbClr val="70AD47"/>
                </a:solidFill>
                <a:latin typeface="Source Code Pro" panose="020B0509030403020204" pitchFamily="49" charset="0"/>
              </a:rPr>
              <a:t>Result</a:t>
            </a:r>
            <a:r>
              <a:rPr lang="en-US" sz="2400" dirty="0">
                <a:latin typeface="Source Code Pro" panose="020B0509030403020204" pitchFamily="49" charset="0"/>
              </a:rPr>
              <a:t>, </a:t>
            </a:r>
            <a:r>
              <a:rPr lang="en-US" sz="2400" dirty="0">
                <a:solidFill>
                  <a:srgbClr val="70AD47"/>
                </a:solidFill>
                <a:latin typeface="Source Code Pro" panose="020B0509030403020204" pitchFamily="49" charset="0"/>
              </a:rPr>
              <a:t>E</a:t>
            </a:r>
            <a:r>
              <a:rPr lang="en-US" sz="2400" dirty="0">
                <a:latin typeface="Source Code Pro" panose="020B0509030403020204" pitchFamily="49" charset="0"/>
              </a:rPr>
              <a:t>, </a:t>
            </a:r>
            <a:r>
              <a:rPr lang="en-US" sz="2400" dirty="0">
                <a:solidFill>
                  <a:srgbClr val="70AD47"/>
                </a:solidFill>
                <a:latin typeface="Source Code Pro" panose="020B0509030403020204" pitchFamily="49" charset="0"/>
              </a:rPr>
              <a:t>D</a:t>
            </a:r>
            <a:r>
              <a:rPr lang="en-US" sz="2400" dirty="0">
                <a:latin typeface="Source Code Pro" panose="020B0509030403020204" pitchFamily="49" charset="0"/>
              </a:rPr>
              <a:t>)</a:t>
            </a:r>
          </a:p>
        </p:txBody>
      </p:sp>
      <p:sp>
        <p:nvSpPr>
          <p:cNvPr id="13" name="TextBox 12">
            <a:extLst>
              <a:ext uri="{FF2B5EF4-FFF2-40B4-BE49-F238E27FC236}">
                <a16:creationId xmlns:a16="http://schemas.microsoft.com/office/drawing/2014/main" id="{ADEF24AC-B855-449D-A24D-69175C25E67F}"/>
              </a:ext>
            </a:extLst>
          </p:cNvPr>
          <p:cNvSpPr txBox="1"/>
          <p:nvPr/>
        </p:nvSpPr>
        <p:spPr>
          <a:xfrm>
            <a:off x="592585" y="2048024"/>
            <a:ext cx="10484576" cy="830997"/>
          </a:xfrm>
          <a:prstGeom prst="rect">
            <a:avLst/>
          </a:prstGeom>
          <a:noFill/>
        </p:spPr>
        <p:txBody>
          <a:bodyPr wrap="square" rtlCol="0">
            <a:spAutoFit/>
          </a:bodyPr>
          <a:lstStyle/>
          <a:p>
            <a:r>
              <a:rPr lang="en-US" sz="2400" kern="1200" dirty="0">
                <a:solidFill>
                  <a:srgbClr val="70AD47"/>
                </a:solidFill>
                <a:latin typeface="Consolas" panose="020B0609020204030204" pitchFamily="49" charset="0"/>
                <a:cs typeface="Courier New" panose="02070309020205020404" pitchFamily="49" charset="0"/>
              </a:rPr>
              <a:t>Result</a:t>
            </a:r>
            <a:r>
              <a:rPr lang="en-US" sz="2400" kern="1200" dirty="0">
                <a:solidFill>
                  <a:schemeClr val="tx1"/>
                </a:solidFill>
                <a:latin typeface="Consolas" panose="020B0609020204030204" pitchFamily="49" charset="0"/>
                <a:cs typeface="Courier New" panose="02070309020205020404" pitchFamily="49" charset="0"/>
              </a:rPr>
              <a:t> is distance(</a:t>
            </a:r>
            <a:r>
              <a:rPr lang="en-US" sz="2400" kern="1200" dirty="0">
                <a:solidFill>
                  <a:srgbClr val="70AD47"/>
                </a:solidFill>
                <a:latin typeface="Consolas" panose="020B0609020204030204" pitchFamily="49" charset="0"/>
                <a:cs typeface="Courier New" panose="02070309020205020404" pitchFamily="49" charset="0"/>
              </a:rPr>
              <a:t>Arg1</a:t>
            </a:r>
            <a:r>
              <a:rPr lang="en-US" sz="2400" kern="1200" dirty="0">
                <a:solidFill>
                  <a:schemeClr val="tx1"/>
                </a:solidFill>
                <a:latin typeface="Consolas" panose="020B0609020204030204" pitchFamily="49" charset="0"/>
                <a:cs typeface="Courier New" panose="02070309020205020404" pitchFamily="49" charset="0"/>
              </a:rPr>
              <a:t>, </a:t>
            </a:r>
            <a:r>
              <a:rPr lang="en-US" sz="2400" dirty="0">
                <a:solidFill>
                  <a:schemeClr val="accent6"/>
                </a:solidFill>
                <a:latin typeface="Consolas" panose="020B0609020204030204" pitchFamily="49" charset="0"/>
                <a:cs typeface="Courier New" panose="02070309020205020404" pitchFamily="49" charset="0"/>
              </a:rPr>
              <a:t>Arg2</a:t>
            </a:r>
            <a:r>
              <a:rPr lang="en-US" sz="2400" kern="1200" dirty="0">
                <a:solidFill>
                  <a:schemeClr val="tx1"/>
                </a:solidFill>
                <a:latin typeface="Consolas" panose="020B0609020204030204" pitchFamily="49" charset="0"/>
                <a:cs typeface="Courier New" panose="02070309020205020404" pitchFamily="49" charset="0"/>
              </a:rPr>
              <a:t>) </a:t>
            </a:r>
            <a:r>
              <a:rPr lang="en-US" sz="2400" kern="1200" dirty="0">
                <a:solidFill>
                  <a:srgbClr val="4472C4"/>
                </a:solidFill>
                <a:latin typeface="Consolas" panose="020B0609020204030204" pitchFamily="49" charset="0"/>
                <a:cs typeface="Courier New" panose="02070309020205020404" pitchFamily="49" charset="0"/>
              </a:rPr>
              <a:t>:-</a:t>
            </a:r>
          </a:p>
          <a:p>
            <a:r>
              <a:rPr lang="en-US" sz="2400" dirty="0">
                <a:latin typeface="Consolas" panose="020B0609020204030204" pitchFamily="49" charset="0"/>
                <a:cs typeface="Courier New" panose="02070309020205020404" pitchFamily="49" charset="0"/>
              </a:rPr>
              <a:t>     </a:t>
            </a:r>
            <a:r>
              <a:rPr lang="en-US" sz="2400" dirty="0">
                <a:solidFill>
                  <a:srgbClr val="70AD47"/>
                </a:solidFill>
                <a:latin typeface="Consolas" panose="020B0609020204030204" pitchFamily="49" charset="0"/>
                <a:cs typeface="Courier New" panose="02070309020205020404" pitchFamily="49" charset="0"/>
              </a:rPr>
              <a:t>Result</a:t>
            </a:r>
            <a:r>
              <a:rPr lang="en-US" sz="2400" dirty="0">
                <a:latin typeface="Consolas" panose="020B0609020204030204" pitchFamily="49" charset="0"/>
                <a:cs typeface="Courier New" panose="02070309020205020404" pitchFamily="49" charset="0"/>
              </a:rPr>
              <a:t> </a:t>
            </a:r>
            <a:r>
              <a:rPr lang="en-US" sz="2400" dirty="0">
                <a:solidFill>
                  <a:srgbClr val="4472C4"/>
                </a:solidFill>
                <a:latin typeface="Consolas" panose="020B0609020204030204" pitchFamily="49" charset="0"/>
                <a:cs typeface="Courier New" panose="02070309020205020404" pitchFamily="49" charset="0"/>
              </a:rPr>
              <a:t>=</a:t>
            </a:r>
            <a:r>
              <a:rPr lang="en-US" sz="2400" dirty="0">
                <a:latin typeface="Consolas" panose="020B0609020204030204" pitchFamily="49" charset="0"/>
                <a:cs typeface="Courier New" panose="02070309020205020404" pitchFamily="49" charset="0"/>
              </a:rPr>
              <a:t> </a:t>
            </a:r>
            <a:r>
              <a:rPr lang="en-US" sz="2400" kern="1200" dirty="0">
                <a:solidFill>
                  <a:schemeClr val="tx1"/>
                </a:solidFill>
                <a:latin typeface="Consolas" panose="020B0609020204030204" pitchFamily="49" charset="0"/>
                <a:cs typeface="Courier New" panose="02070309020205020404" pitchFamily="49" charset="0"/>
              </a:rPr>
              <a:t>edge(</a:t>
            </a:r>
            <a:r>
              <a:rPr lang="en-US" sz="2400" dirty="0">
                <a:solidFill>
                  <a:schemeClr val="accent6"/>
                </a:solidFill>
                <a:latin typeface="Consolas" panose="020B0609020204030204" pitchFamily="49" charset="0"/>
                <a:cs typeface="Courier New" panose="02070309020205020404" pitchFamily="49" charset="0"/>
              </a:rPr>
              <a:t>Arg2</a:t>
            </a:r>
            <a:r>
              <a:rPr lang="en-US" sz="2400" kern="1200" dirty="0">
                <a:solidFill>
                  <a:schemeClr val="tx1"/>
                </a:solidFill>
                <a:latin typeface="Consolas" panose="020B0609020204030204" pitchFamily="49" charset="0"/>
                <a:cs typeface="Courier New" panose="02070309020205020404" pitchFamily="49" charset="0"/>
              </a:rPr>
              <a:t>, </a:t>
            </a:r>
            <a:r>
              <a:rPr lang="en-US" sz="2400" dirty="0">
                <a:solidFill>
                  <a:schemeClr val="accent6"/>
                </a:solidFill>
                <a:latin typeface="Consolas" panose="020B0609020204030204" pitchFamily="49" charset="0"/>
                <a:cs typeface="Courier New" panose="02070309020205020404" pitchFamily="49" charset="0"/>
              </a:rPr>
              <a:t>X</a:t>
            </a:r>
            <a:r>
              <a:rPr lang="en-US" sz="2400" kern="1200" dirty="0">
                <a:solidFill>
                  <a:schemeClr val="tx1"/>
                </a:solidFill>
                <a:latin typeface="Consolas" panose="020B0609020204030204" pitchFamily="49" charset="0"/>
                <a:cs typeface="Courier New" panose="02070309020205020404" pitchFamily="49" charset="0"/>
              </a:rPr>
              <a:t>) </a:t>
            </a:r>
            <a:r>
              <a:rPr lang="en-US" sz="2400" kern="1200" dirty="0">
                <a:solidFill>
                  <a:schemeClr val="accent1"/>
                </a:solidFill>
                <a:latin typeface="Consolas" panose="020B0609020204030204" pitchFamily="49" charset="0"/>
                <a:cs typeface="Courier New" panose="02070309020205020404" pitchFamily="49" charset="0"/>
              </a:rPr>
              <a:t>+</a:t>
            </a:r>
            <a:r>
              <a:rPr lang="en-US" sz="2400" kern="1200" dirty="0">
                <a:solidFill>
                  <a:schemeClr val="tx1"/>
                </a:solidFill>
                <a:latin typeface="Consolas" panose="020B0609020204030204" pitchFamily="49" charset="0"/>
                <a:cs typeface="Courier New" panose="02070309020205020404" pitchFamily="49" charset="0"/>
              </a:rPr>
              <a:t> distance(</a:t>
            </a:r>
            <a:r>
              <a:rPr lang="en-US" sz="2400" dirty="0">
                <a:solidFill>
                  <a:srgbClr val="70AD47"/>
                </a:solidFill>
                <a:latin typeface="Consolas" panose="020B0609020204030204" pitchFamily="49" charset="0"/>
                <a:cs typeface="Courier New" panose="02070309020205020404" pitchFamily="49" charset="0"/>
              </a:rPr>
              <a:t>Arg1</a:t>
            </a:r>
            <a:r>
              <a:rPr lang="en-US" sz="2400" kern="1200" dirty="0">
                <a:solidFill>
                  <a:schemeClr val="tx1"/>
                </a:solidFill>
                <a:latin typeface="Consolas" panose="020B0609020204030204" pitchFamily="49" charset="0"/>
                <a:cs typeface="Courier New" panose="02070309020205020404" pitchFamily="49" charset="0"/>
              </a:rPr>
              <a:t>, </a:t>
            </a:r>
            <a:r>
              <a:rPr lang="en-US" sz="2400" dirty="0">
                <a:solidFill>
                  <a:schemeClr val="accent6"/>
                </a:solidFill>
                <a:latin typeface="Consolas" panose="020B0609020204030204" pitchFamily="49" charset="0"/>
                <a:cs typeface="Courier New" panose="02070309020205020404" pitchFamily="49" charset="0"/>
              </a:rPr>
              <a:t>X</a:t>
            </a:r>
            <a:r>
              <a:rPr lang="en-US" sz="2400" kern="1200" dirty="0">
                <a:solidFill>
                  <a:schemeClr val="tx1"/>
                </a:solidFill>
                <a:latin typeface="Consolas" panose="020B0609020204030204" pitchFamily="49" charset="0"/>
                <a:cs typeface="Courier New" panose="02070309020205020404" pitchFamily="49" charset="0"/>
              </a:rPr>
              <a:t>).</a:t>
            </a:r>
          </a:p>
        </p:txBody>
      </p:sp>
      <p:sp>
        <p:nvSpPr>
          <p:cNvPr id="14" name="Arrow: Down 13">
            <a:extLst>
              <a:ext uri="{FF2B5EF4-FFF2-40B4-BE49-F238E27FC236}">
                <a16:creationId xmlns:a16="http://schemas.microsoft.com/office/drawing/2014/main" id="{3FF42536-0FC0-408E-B2E7-7B293D23ED1E}"/>
              </a:ext>
            </a:extLst>
          </p:cNvPr>
          <p:cNvSpPr/>
          <p:nvPr/>
        </p:nvSpPr>
        <p:spPr>
          <a:xfrm>
            <a:off x="3451363" y="1119220"/>
            <a:ext cx="819978" cy="89389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Speech Bubble: Oval 15">
            <a:extLst>
              <a:ext uri="{FF2B5EF4-FFF2-40B4-BE49-F238E27FC236}">
                <a16:creationId xmlns:a16="http://schemas.microsoft.com/office/drawing/2014/main" id="{2A57F583-9379-4E6A-A753-14BF8C20EA7A}"/>
              </a:ext>
            </a:extLst>
          </p:cNvPr>
          <p:cNvSpPr/>
          <p:nvPr/>
        </p:nvSpPr>
        <p:spPr>
          <a:xfrm>
            <a:off x="6246744" y="1111194"/>
            <a:ext cx="5590760" cy="1124193"/>
          </a:xfrm>
          <a:prstGeom prst="wedgeEllipseCallout">
            <a:avLst>
              <a:gd name="adj1" fmla="val -87500"/>
              <a:gd name="adj2" fmla="val 2720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Normalize with standard names for all arguments</a:t>
            </a:r>
          </a:p>
        </p:txBody>
      </p:sp>
      <p:cxnSp>
        <p:nvCxnSpPr>
          <p:cNvPr id="18" name="Straight Arrow Connector 17">
            <a:extLst>
              <a:ext uri="{FF2B5EF4-FFF2-40B4-BE49-F238E27FC236}">
                <a16:creationId xmlns:a16="http://schemas.microsoft.com/office/drawing/2014/main" id="{C56BA8D7-B958-4915-8509-7FA44B3A5D34}"/>
              </a:ext>
            </a:extLst>
          </p:cNvPr>
          <p:cNvCxnSpPr/>
          <p:nvPr/>
        </p:nvCxnSpPr>
        <p:spPr>
          <a:xfrm flipH="1">
            <a:off x="3160643" y="2817743"/>
            <a:ext cx="551622" cy="611257"/>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20" name="Straight Arrow Connector 19">
            <a:extLst>
              <a:ext uri="{FF2B5EF4-FFF2-40B4-BE49-F238E27FC236}">
                <a16:creationId xmlns:a16="http://schemas.microsoft.com/office/drawing/2014/main" id="{8486A057-27CE-4EA2-88F1-03018B75B176}"/>
              </a:ext>
            </a:extLst>
          </p:cNvPr>
          <p:cNvCxnSpPr>
            <a:cxnSpLocks/>
          </p:cNvCxnSpPr>
          <p:nvPr/>
        </p:nvCxnSpPr>
        <p:spPr>
          <a:xfrm flipH="1">
            <a:off x="5261081" y="2879021"/>
            <a:ext cx="985666" cy="1066252"/>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22" name="Connector: Curved 21">
            <a:extLst>
              <a:ext uri="{FF2B5EF4-FFF2-40B4-BE49-F238E27FC236}">
                <a16:creationId xmlns:a16="http://schemas.microsoft.com/office/drawing/2014/main" id="{7B217B0A-1C77-4276-B5FB-50B85B23A736}"/>
              </a:ext>
            </a:extLst>
          </p:cNvPr>
          <p:cNvCxnSpPr>
            <a:cxnSpLocks/>
          </p:cNvCxnSpPr>
          <p:nvPr/>
        </p:nvCxnSpPr>
        <p:spPr>
          <a:xfrm rot="16200000" flipH="1">
            <a:off x="4793868" y="3556642"/>
            <a:ext cx="1578820" cy="223577"/>
          </a:xfrm>
          <a:prstGeom prst="curvedConnector3">
            <a:avLst>
              <a:gd name="adj1" fmla="val 21042"/>
            </a:avLst>
          </a:prstGeom>
          <a:ln>
            <a:tailEnd type="triangle"/>
          </a:ln>
        </p:spPr>
        <p:style>
          <a:lnRef idx="3">
            <a:schemeClr val="accent5"/>
          </a:lnRef>
          <a:fillRef idx="0">
            <a:schemeClr val="accent5"/>
          </a:fillRef>
          <a:effectRef idx="2">
            <a:schemeClr val="accent5"/>
          </a:effectRef>
          <a:fontRef idx="minor">
            <a:schemeClr val="tx1"/>
          </a:fontRef>
        </p:style>
      </p:cxnSp>
      <p:grpSp>
        <p:nvGrpSpPr>
          <p:cNvPr id="30" name="Group 29">
            <a:extLst>
              <a:ext uri="{FF2B5EF4-FFF2-40B4-BE49-F238E27FC236}">
                <a16:creationId xmlns:a16="http://schemas.microsoft.com/office/drawing/2014/main" id="{8223CDAA-3E12-486F-964F-182A7050EB87}"/>
              </a:ext>
            </a:extLst>
          </p:cNvPr>
          <p:cNvGrpSpPr/>
          <p:nvPr/>
        </p:nvGrpSpPr>
        <p:grpSpPr>
          <a:xfrm>
            <a:off x="4892159" y="3336006"/>
            <a:ext cx="347851" cy="579385"/>
            <a:chOff x="8937127" y="4372412"/>
            <a:chExt cx="347851" cy="579385"/>
          </a:xfrm>
        </p:grpSpPr>
        <mc:AlternateContent xmlns:mc="http://schemas.openxmlformats.org/markup-compatibility/2006" xmlns:a14="http://schemas.microsoft.com/office/drawing/2010/main">
          <mc:Choice Requires="a14">
            <p:sp>
              <p:nvSpPr>
                <p:cNvPr id="28" name="TextBox 27">
                  <a:extLst>
                    <a:ext uri="{FF2B5EF4-FFF2-40B4-BE49-F238E27FC236}">
                      <a16:creationId xmlns:a16="http://schemas.microsoft.com/office/drawing/2014/main" id="{6F871798-FA32-4125-B62C-8FC29B692846}"/>
                    </a:ext>
                  </a:extLst>
                </p:cNvPr>
                <p:cNvSpPr txBox="1"/>
                <p:nvPr/>
              </p:nvSpPr>
              <p:spPr>
                <a:xfrm>
                  <a:off x="8937127" y="4372412"/>
                  <a:ext cx="347851" cy="46166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3000" b="0" i="1" smtClean="0">
                            <a:latin typeface="Cambria Math" panose="02040503050406030204" pitchFamily="18" charset="0"/>
                          </a:rPr>
                          <m:t>∩</m:t>
                        </m:r>
                      </m:oMath>
                    </m:oMathPara>
                  </a14:m>
                  <a:endParaRPr lang="en-US" sz="3000" b="0"/>
                </a:p>
              </p:txBody>
            </p:sp>
          </mc:Choice>
          <mc:Fallback xmlns="">
            <p:sp>
              <p:nvSpPr>
                <p:cNvPr id="28" name="TextBox 27">
                  <a:extLst>
                    <a:ext uri="{FF2B5EF4-FFF2-40B4-BE49-F238E27FC236}">
                      <a16:creationId xmlns:a16="http://schemas.microsoft.com/office/drawing/2014/main" id="{6F871798-FA32-4125-B62C-8FC29B692846}"/>
                    </a:ext>
                  </a:extLst>
                </p:cNvPr>
                <p:cNvSpPr txBox="1">
                  <a:spLocks noRot="1" noChangeAspect="1" noMove="1" noResize="1" noEditPoints="1" noAdjustHandles="1" noChangeArrowheads="1" noChangeShapeType="1" noTextEdit="1"/>
                </p:cNvSpPr>
                <p:nvPr/>
              </p:nvSpPr>
              <p:spPr>
                <a:xfrm>
                  <a:off x="8937127" y="4372412"/>
                  <a:ext cx="347851" cy="461665"/>
                </a:xfrm>
                <a:prstGeom prst="rect">
                  <a:avLst/>
                </a:prstGeom>
                <a:blipFill>
                  <a:blip r:embed="rId3"/>
                  <a:stretch>
                    <a:fillRect/>
                  </a:stretch>
                </a:blipFill>
              </p:spPr>
              <p:txBody>
                <a:bodyPr/>
                <a:lstStyle/>
                <a:p>
                  <a:r>
                    <a:rPr lang="en-US">
                      <a:noFill/>
                    </a:rPr>
                    <a:t> </a:t>
                  </a:r>
                </a:p>
              </p:txBody>
            </p:sp>
          </mc:Fallback>
        </mc:AlternateContent>
        <p:sp>
          <p:nvSpPr>
            <p:cNvPr id="29" name="TextBox 28">
              <a:extLst>
                <a:ext uri="{FF2B5EF4-FFF2-40B4-BE49-F238E27FC236}">
                  <a16:creationId xmlns:a16="http://schemas.microsoft.com/office/drawing/2014/main" id="{717A6AD4-FE44-4E50-B1FA-727FD985A8D0}"/>
                </a:ext>
              </a:extLst>
            </p:cNvPr>
            <p:cNvSpPr txBox="1"/>
            <p:nvPr/>
          </p:nvSpPr>
          <p:spPr>
            <a:xfrm>
              <a:off x="8937127" y="4490132"/>
              <a:ext cx="307181" cy="461665"/>
            </a:xfrm>
            <a:prstGeom prst="rect">
              <a:avLst/>
            </a:prstGeom>
            <a:noFill/>
          </p:spPr>
          <p:txBody>
            <a:bodyPr wrap="square" rtlCol="0">
              <a:spAutoFit/>
            </a:bodyPr>
            <a:lstStyle/>
            <a:p>
              <a:r>
                <a:rPr lang="en-US" sz="2400" dirty="0"/>
                <a:t>*</a:t>
              </a:r>
            </a:p>
          </p:txBody>
        </p:sp>
      </p:grpSp>
      <p:grpSp>
        <p:nvGrpSpPr>
          <p:cNvPr id="31" name="Group 30">
            <a:extLst>
              <a:ext uri="{FF2B5EF4-FFF2-40B4-BE49-F238E27FC236}">
                <a16:creationId xmlns:a16="http://schemas.microsoft.com/office/drawing/2014/main" id="{2DE867EB-9E37-4778-B214-6BD27DAD3DB3}"/>
              </a:ext>
            </a:extLst>
          </p:cNvPr>
          <p:cNvGrpSpPr/>
          <p:nvPr/>
        </p:nvGrpSpPr>
        <p:grpSpPr>
          <a:xfrm>
            <a:off x="5695067" y="3826299"/>
            <a:ext cx="347851" cy="580821"/>
            <a:chOff x="8937127" y="4372412"/>
            <a:chExt cx="347851" cy="580821"/>
          </a:xfrm>
        </p:grpSpPr>
        <mc:AlternateContent xmlns:mc="http://schemas.openxmlformats.org/markup-compatibility/2006" xmlns:a14="http://schemas.microsoft.com/office/drawing/2010/main">
          <mc:Choice Requires="a14">
            <p:sp>
              <p:nvSpPr>
                <p:cNvPr id="32" name="TextBox 31">
                  <a:extLst>
                    <a:ext uri="{FF2B5EF4-FFF2-40B4-BE49-F238E27FC236}">
                      <a16:creationId xmlns:a16="http://schemas.microsoft.com/office/drawing/2014/main" id="{CB887078-7D57-409B-9044-A6D6985425E2}"/>
                    </a:ext>
                  </a:extLst>
                </p:cNvPr>
                <p:cNvSpPr txBox="1"/>
                <p:nvPr/>
              </p:nvSpPr>
              <p:spPr>
                <a:xfrm>
                  <a:off x="8937127" y="4372412"/>
                  <a:ext cx="347851" cy="46166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3000" b="0" i="1" smtClean="0">
                            <a:latin typeface="Cambria Math" panose="02040503050406030204" pitchFamily="18" charset="0"/>
                          </a:rPr>
                          <m:t>∩</m:t>
                        </m:r>
                      </m:oMath>
                    </m:oMathPara>
                  </a14:m>
                  <a:endParaRPr lang="en-US" sz="3000" b="0"/>
                </a:p>
              </p:txBody>
            </p:sp>
          </mc:Choice>
          <mc:Fallback xmlns="">
            <p:sp>
              <p:nvSpPr>
                <p:cNvPr id="32" name="TextBox 31">
                  <a:extLst>
                    <a:ext uri="{FF2B5EF4-FFF2-40B4-BE49-F238E27FC236}">
                      <a16:creationId xmlns:a16="http://schemas.microsoft.com/office/drawing/2014/main" id="{CB887078-7D57-409B-9044-A6D6985425E2}"/>
                    </a:ext>
                  </a:extLst>
                </p:cNvPr>
                <p:cNvSpPr txBox="1">
                  <a:spLocks noRot="1" noChangeAspect="1" noMove="1" noResize="1" noEditPoints="1" noAdjustHandles="1" noChangeArrowheads="1" noChangeShapeType="1" noTextEdit="1"/>
                </p:cNvSpPr>
                <p:nvPr/>
              </p:nvSpPr>
              <p:spPr>
                <a:xfrm>
                  <a:off x="8937127" y="4372412"/>
                  <a:ext cx="347851" cy="461665"/>
                </a:xfrm>
                <a:prstGeom prst="rect">
                  <a:avLst/>
                </a:prstGeom>
                <a:blipFill>
                  <a:blip r:embed="rId4"/>
                  <a:stretch>
                    <a:fillRect/>
                  </a:stretch>
                </a:blipFill>
              </p:spPr>
              <p:txBody>
                <a:bodyPr/>
                <a:lstStyle/>
                <a:p>
                  <a:r>
                    <a:rPr lang="en-US">
                      <a:noFill/>
                    </a:rPr>
                    <a:t> </a:t>
                  </a:r>
                </a:p>
              </p:txBody>
            </p:sp>
          </mc:Fallback>
        </mc:AlternateContent>
        <p:sp>
          <p:nvSpPr>
            <p:cNvPr id="33" name="TextBox 32">
              <a:extLst>
                <a:ext uri="{FF2B5EF4-FFF2-40B4-BE49-F238E27FC236}">
                  <a16:creationId xmlns:a16="http://schemas.microsoft.com/office/drawing/2014/main" id="{08135FA5-5779-4A09-B8D8-58ECB0275AB5}"/>
                </a:ext>
              </a:extLst>
            </p:cNvPr>
            <p:cNvSpPr txBox="1"/>
            <p:nvPr/>
          </p:nvSpPr>
          <p:spPr>
            <a:xfrm>
              <a:off x="8940662" y="4491568"/>
              <a:ext cx="307181" cy="461665"/>
            </a:xfrm>
            <a:prstGeom prst="rect">
              <a:avLst/>
            </a:prstGeom>
            <a:noFill/>
          </p:spPr>
          <p:txBody>
            <a:bodyPr wrap="square" rtlCol="0">
              <a:spAutoFit/>
            </a:bodyPr>
            <a:lstStyle/>
            <a:p>
              <a:r>
                <a:rPr lang="en-US" sz="2400" dirty="0"/>
                <a:t>*</a:t>
              </a:r>
            </a:p>
          </p:txBody>
        </p:sp>
      </p:grpSp>
      <p:sp>
        <p:nvSpPr>
          <p:cNvPr id="37" name="Left Brace 36">
            <a:extLst>
              <a:ext uri="{FF2B5EF4-FFF2-40B4-BE49-F238E27FC236}">
                <a16:creationId xmlns:a16="http://schemas.microsoft.com/office/drawing/2014/main" id="{6ECD2D35-936D-4EF6-8232-90A0CE019CE1}"/>
              </a:ext>
            </a:extLst>
          </p:cNvPr>
          <p:cNvSpPr/>
          <p:nvPr/>
        </p:nvSpPr>
        <p:spPr>
          <a:xfrm rot="16200000">
            <a:off x="3374500" y="2297449"/>
            <a:ext cx="549979" cy="5566453"/>
          </a:xfrm>
          <a:prstGeom prst="leftBrace">
            <a:avLst>
              <a:gd name="adj1" fmla="val 46284"/>
              <a:gd name="adj2" fmla="val 83479"/>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42" name="TextBox 41">
                <a:extLst>
                  <a:ext uri="{FF2B5EF4-FFF2-40B4-BE49-F238E27FC236}">
                    <a16:creationId xmlns:a16="http://schemas.microsoft.com/office/drawing/2014/main" id="{234D8560-9450-4973-9CBA-D591303FA845}"/>
                  </a:ext>
                </a:extLst>
              </p:cNvPr>
              <p:cNvSpPr txBox="1"/>
              <p:nvPr/>
            </p:nvSpPr>
            <p:spPr>
              <a:xfrm>
                <a:off x="1206623" y="5788853"/>
                <a:ext cx="6172200" cy="461665"/>
              </a:xfrm>
              <a:prstGeom prst="rect">
                <a:avLst/>
              </a:prstGeom>
              <a:noFill/>
            </p:spPr>
            <p:txBody>
              <a:bodyPr wrap="square" rtlCol="0">
                <a:spAutoFit/>
              </a:bodyPr>
              <a:lstStyle/>
              <a:p>
                <a:r>
                  <a:rPr lang="en-US" sz="2400" dirty="0"/>
                  <a:t>Over the tuple </a:t>
                </a:r>
                <a14:m>
                  <m:oMath xmlns:m="http://schemas.openxmlformats.org/officeDocument/2006/math">
                    <m:r>
                      <a:rPr lang="en-US" sz="2400" b="0" i="1" smtClean="0">
                        <a:latin typeface="Cambria Math" panose="02040503050406030204" pitchFamily="18" charset="0"/>
                      </a:rPr>
                      <m:t>⟨</m:t>
                    </m:r>
                    <m:r>
                      <m:rPr>
                        <m:sty m:val="p"/>
                      </m:rPr>
                      <a:rPr lang="en-US" sz="2400" b="0" i="0" smtClean="0">
                        <a:solidFill>
                          <a:srgbClr val="70AD47"/>
                        </a:solidFill>
                        <a:latin typeface="Cambria Math" panose="02040503050406030204" pitchFamily="18" charset="0"/>
                      </a:rPr>
                      <m:t>Arg</m:t>
                    </m:r>
                    <m:r>
                      <a:rPr lang="en-US" sz="2400" b="0" i="0" smtClean="0">
                        <a:solidFill>
                          <a:srgbClr val="70AD47"/>
                        </a:solidFill>
                        <a:latin typeface="Cambria Math" panose="02040503050406030204" pitchFamily="18" charset="0"/>
                      </a:rPr>
                      <m:t>1</m:t>
                    </m:r>
                    <m:r>
                      <a:rPr lang="en-US" sz="2400" b="0" i="1" smtClean="0">
                        <a:latin typeface="Cambria Math" panose="02040503050406030204" pitchFamily="18" charset="0"/>
                      </a:rPr>
                      <m:t>, </m:t>
                    </m:r>
                    <m:r>
                      <m:rPr>
                        <m:sty m:val="p"/>
                      </m:rPr>
                      <a:rPr lang="en-US" sz="2400" b="0" i="0" smtClean="0">
                        <a:solidFill>
                          <a:srgbClr val="70AD47"/>
                        </a:solidFill>
                        <a:latin typeface="Cambria Math" panose="02040503050406030204" pitchFamily="18" charset="0"/>
                      </a:rPr>
                      <m:t>Arg</m:t>
                    </m:r>
                    <m:r>
                      <a:rPr lang="en-US" sz="2400" b="0" i="0" smtClean="0">
                        <a:solidFill>
                          <a:srgbClr val="70AD47"/>
                        </a:solidFill>
                        <a:latin typeface="Cambria Math" panose="02040503050406030204" pitchFamily="18" charset="0"/>
                      </a:rPr>
                      <m:t>2</m:t>
                    </m:r>
                    <m:r>
                      <a:rPr lang="en-US" sz="2400" b="0" i="1" smtClean="0">
                        <a:latin typeface="Cambria Math" panose="02040503050406030204" pitchFamily="18" charset="0"/>
                      </a:rPr>
                      <m:t>, </m:t>
                    </m:r>
                    <m:r>
                      <m:rPr>
                        <m:sty m:val="p"/>
                      </m:rPr>
                      <a:rPr lang="en-US" sz="2400" b="0" i="0" smtClean="0">
                        <a:solidFill>
                          <a:srgbClr val="70AD47"/>
                        </a:solidFill>
                        <a:latin typeface="Cambria Math" panose="02040503050406030204" pitchFamily="18" charset="0"/>
                      </a:rPr>
                      <m:t>Result</m:t>
                    </m:r>
                    <m:r>
                      <a:rPr lang="en-US" sz="2400" b="0" i="1" smtClean="0">
                        <a:latin typeface="Cambria Math" panose="02040503050406030204" pitchFamily="18" charset="0"/>
                      </a:rPr>
                      <m:t>, </m:t>
                    </m:r>
                    <m:r>
                      <m:rPr>
                        <m:sty m:val="p"/>
                      </m:rPr>
                      <a:rPr lang="en-US" sz="2400" b="0" i="0" smtClean="0">
                        <a:solidFill>
                          <a:srgbClr val="70AD47"/>
                        </a:solidFill>
                        <a:latin typeface="Cambria Math" panose="02040503050406030204" pitchFamily="18" charset="0"/>
                      </a:rPr>
                      <m:t>E</m:t>
                    </m:r>
                    <m:r>
                      <a:rPr lang="en-US" sz="2400" b="0" i="1" smtClean="0">
                        <a:latin typeface="Cambria Math" panose="02040503050406030204" pitchFamily="18" charset="0"/>
                      </a:rPr>
                      <m:t>,</m:t>
                    </m:r>
                    <m:r>
                      <m:rPr>
                        <m:sty m:val="p"/>
                      </m:rPr>
                      <a:rPr lang="en-US" sz="2400" b="0" i="0" smtClean="0">
                        <a:solidFill>
                          <a:srgbClr val="70AD47"/>
                        </a:solidFill>
                        <a:latin typeface="Cambria Math" panose="02040503050406030204" pitchFamily="18" charset="0"/>
                      </a:rPr>
                      <m:t>D</m:t>
                    </m:r>
                    <m:r>
                      <a:rPr lang="en-US" sz="2400" b="0" i="1" smtClean="0">
                        <a:latin typeface="Cambria Math" panose="02040503050406030204" pitchFamily="18" charset="0"/>
                      </a:rPr>
                      <m:t>,</m:t>
                    </m:r>
                    <m:r>
                      <m:rPr>
                        <m:sty m:val="p"/>
                      </m:rPr>
                      <a:rPr lang="en-US" sz="2400" b="0" i="0" smtClean="0">
                        <a:solidFill>
                          <a:srgbClr val="70AD47"/>
                        </a:solidFill>
                        <a:latin typeface="Cambria Math" panose="02040503050406030204" pitchFamily="18" charset="0"/>
                      </a:rPr>
                      <m:t>X</m:t>
                    </m:r>
                    <m:r>
                      <a:rPr lang="en-US" sz="2400" b="0" i="1" smtClean="0">
                        <a:latin typeface="Cambria Math" panose="02040503050406030204" pitchFamily="18" charset="0"/>
                      </a:rPr>
                      <m:t>⟩</m:t>
                    </m:r>
                  </m:oMath>
                </a14:m>
                <a:endParaRPr lang="en-US" sz="2400" dirty="0"/>
              </a:p>
            </p:txBody>
          </p:sp>
        </mc:Choice>
        <mc:Fallback xmlns="">
          <p:sp>
            <p:nvSpPr>
              <p:cNvPr id="42" name="TextBox 41">
                <a:extLst>
                  <a:ext uri="{FF2B5EF4-FFF2-40B4-BE49-F238E27FC236}">
                    <a16:creationId xmlns:a16="http://schemas.microsoft.com/office/drawing/2014/main" id="{234D8560-9450-4973-9CBA-D591303FA845}"/>
                  </a:ext>
                </a:extLst>
              </p:cNvPr>
              <p:cNvSpPr txBox="1">
                <a:spLocks noRot="1" noChangeAspect="1" noMove="1" noResize="1" noEditPoints="1" noAdjustHandles="1" noChangeArrowheads="1" noChangeShapeType="1" noTextEdit="1"/>
              </p:cNvSpPr>
              <p:nvPr/>
            </p:nvSpPr>
            <p:spPr>
              <a:xfrm>
                <a:off x="1206623" y="5788853"/>
                <a:ext cx="6172200" cy="461665"/>
              </a:xfrm>
              <a:prstGeom prst="rect">
                <a:avLst/>
              </a:prstGeom>
              <a:blipFill>
                <a:blip r:embed="rId5"/>
                <a:stretch>
                  <a:fillRect l="-1581" t="-10667" b="-30667"/>
                </a:stretch>
              </a:blipFill>
            </p:spPr>
            <p:txBody>
              <a:bodyPr/>
              <a:lstStyle/>
              <a:p>
                <a:r>
                  <a:rPr lang="en-US">
                    <a:noFill/>
                  </a:rPr>
                  <a:t> </a:t>
                </a:r>
              </a:p>
            </p:txBody>
          </p:sp>
        </mc:Fallback>
      </mc:AlternateContent>
      <p:sp>
        <p:nvSpPr>
          <p:cNvPr id="43" name="TextBox 42">
            <a:extLst>
              <a:ext uri="{FF2B5EF4-FFF2-40B4-BE49-F238E27FC236}">
                <a16:creationId xmlns:a16="http://schemas.microsoft.com/office/drawing/2014/main" id="{2C9F2569-2097-4988-B18D-5C7F35EBA422}"/>
              </a:ext>
            </a:extLst>
          </p:cNvPr>
          <p:cNvSpPr txBox="1"/>
          <p:nvPr/>
        </p:nvSpPr>
        <p:spPr>
          <a:xfrm>
            <a:off x="866263" y="5241844"/>
            <a:ext cx="7036904" cy="461665"/>
          </a:xfrm>
          <a:prstGeom prst="rect">
            <a:avLst/>
          </a:prstGeom>
          <a:noFill/>
        </p:spPr>
        <p:txBody>
          <a:bodyPr wrap="square" rtlCol="0">
            <a:spAutoFit/>
          </a:bodyPr>
          <a:lstStyle/>
          <a:p>
            <a:r>
              <a:rPr lang="en-US" sz="2400" dirty="0" err="1">
                <a:latin typeface="Source Code Pro" panose="020B0509030403020204" pitchFamily="49" charset="0"/>
              </a:rPr>
              <a:t>proj</a:t>
            </a:r>
            <a:r>
              <a:rPr lang="en-US" sz="2400" dirty="0">
                <a:latin typeface="Source Code Pro" panose="020B0509030403020204" pitchFamily="49" charset="0"/>
              </a:rPr>
              <a:t>(</a:t>
            </a:r>
            <a:r>
              <a:rPr lang="en-US" sz="2400" dirty="0">
                <a:solidFill>
                  <a:srgbClr val="70AD47"/>
                </a:solidFill>
                <a:latin typeface="Source Code Pro" panose="020B0509030403020204" pitchFamily="49" charset="0"/>
              </a:rPr>
              <a:t>E</a:t>
            </a:r>
            <a:r>
              <a:rPr lang="en-US" sz="2400" dirty="0">
                <a:latin typeface="Source Code Pro" panose="020B0509030403020204" pitchFamily="49" charset="0"/>
              </a:rPr>
              <a:t>, </a:t>
            </a:r>
            <a:r>
              <a:rPr lang="en-US" sz="2400" dirty="0" err="1">
                <a:latin typeface="Source Code Pro" panose="020B0509030403020204" pitchFamily="49" charset="0"/>
              </a:rPr>
              <a:t>proj</a:t>
            </a:r>
            <a:r>
              <a:rPr lang="en-US" sz="2400" dirty="0">
                <a:latin typeface="Source Code Pro" panose="020B0509030403020204" pitchFamily="49" charset="0"/>
              </a:rPr>
              <a:t>(</a:t>
            </a:r>
            <a:r>
              <a:rPr lang="en-US" sz="2400" dirty="0">
                <a:solidFill>
                  <a:srgbClr val="70AD47"/>
                </a:solidFill>
                <a:latin typeface="Source Code Pro" panose="020B0509030403020204" pitchFamily="49" charset="0"/>
              </a:rPr>
              <a:t>D</a:t>
            </a:r>
            <a:r>
              <a:rPr lang="en-US" sz="2400" dirty="0">
                <a:latin typeface="Source Code Pro" panose="020B0509030403020204" pitchFamily="49" charset="0"/>
              </a:rPr>
              <a:t>, </a:t>
            </a:r>
            <a:r>
              <a:rPr lang="en-US" sz="2400" dirty="0" err="1">
                <a:latin typeface="Source Code Pro" panose="020B0509030403020204" pitchFamily="49" charset="0"/>
              </a:rPr>
              <a:t>proj</a:t>
            </a:r>
            <a:r>
              <a:rPr lang="en-US" sz="2400" dirty="0">
                <a:latin typeface="Source Code Pro" panose="020B0509030403020204" pitchFamily="49" charset="0"/>
              </a:rPr>
              <a:t>(</a:t>
            </a:r>
            <a:r>
              <a:rPr lang="en-US" sz="2400" dirty="0">
                <a:solidFill>
                  <a:srgbClr val="70AD47"/>
                </a:solidFill>
                <a:latin typeface="Source Code Pro" panose="020B0509030403020204" pitchFamily="49" charset="0"/>
              </a:rPr>
              <a:t>X</a:t>
            </a:r>
            <a:r>
              <a:rPr lang="en-US" sz="2400" dirty="0">
                <a:latin typeface="Source Code Pro" panose="020B0509030403020204" pitchFamily="49" charset="0"/>
              </a:rPr>
              <a:t>,    )))</a:t>
            </a:r>
          </a:p>
        </p:txBody>
      </p:sp>
      <p:sp>
        <p:nvSpPr>
          <p:cNvPr id="45" name="Speech Bubble: Oval 44">
            <a:extLst>
              <a:ext uri="{FF2B5EF4-FFF2-40B4-BE49-F238E27FC236}">
                <a16:creationId xmlns:a16="http://schemas.microsoft.com/office/drawing/2014/main" id="{99015874-E1EC-4565-BEC5-7C353BD302C4}"/>
              </a:ext>
            </a:extLst>
          </p:cNvPr>
          <p:cNvSpPr/>
          <p:nvPr/>
        </p:nvSpPr>
        <p:spPr>
          <a:xfrm>
            <a:off x="6797600" y="2964935"/>
            <a:ext cx="3801717" cy="1311968"/>
          </a:xfrm>
          <a:prstGeom prst="wedgeEllipseCallout">
            <a:avLst>
              <a:gd name="adj1" fmla="val -100441"/>
              <a:gd name="adj2" fmla="val -227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R-expr to Call function by name</a:t>
            </a:r>
          </a:p>
        </p:txBody>
      </p:sp>
      <mc:AlternateContent xmlns:mc="http://schemas.openxmlformats.org/markup-compatibility/2006" xmlns:a14="http://schemas.microsoft.com/office/drawing/2010/main">
        <mc:Choice Requires="a14">
          <p:sp>
            <p:nvSpPr>
              <p:cNvPr id="48" name="TextBox 47">
                <a:extLst>
                  <a:ext uri="{FF2B5EF4-FFF2-40B4-BE49-F238E27FC236}">
                    <a16:creationId xmlns:a16="http://schemas.microsoft.com/office/drawing/2014/main" id="{C206E9E1-9F41-48D8-B3CD-4DB0663E8EB1}"/>
                  </a:ext>
                </a:extLst>
              </p:cNvPr>
              <p:cNvSpPr txBox="1"/>
              <p:nvPr/>
            </p:nvSpPr>
            <p:spPr>
              <a:xfrm>
                <a:off x="572265" y="5788853"/>
                <a:ext cx="5403527" cy="461665"/>
              </a:xfrm>
              <a:prstGeom prst="rect">
                <a:avLst/>
              </a:prstGeom>
              <a:noFill/>
            </p:spPr>
            <p:txBody>
              <a:bodyPr wrap="square" rtlCol="0">
                <a:spAutoFit/>
              </a:bodyPr>
              <a:lstStyle/>
              <a:p>
                <a:r>
                  <a:rPr lang="en-US" sz="2400" dirty="0"/>
                  <a:t>Now Over the tuple </a:t>
                </a:r>
                <a14:m>
                  <m:oMath xmlns:m="http://schemas.openxmlformats.org/officeDocument/2006/math">
                    <m:r>
                      <a:rPr lang="en-US" sz="2400" b="0" i="1" smtClean="0">
                        <a:latin typeface="Cambria Math" panose="02040503050406030204" pitchFamily="18" charset="0"/>
                      </a:rPr>
                      <m:t>⟨</m:t>
                    </m:r>
                    <m:r>
                      <m:rPr>
                        <m:sty m:val="p"/>
                      </m:rPr>
                      <a:rPr lang="en-US" sz="2400" b="0" i="0" smtClean="0">
                        <a:solidFill>
                          <a:srgbClr val="70AD47"/>
                        </a:solidFill>
                        <a:latin typeface="Cambria Math" panose="02040503050406030204" pitchFamily="18" charset="0"/>
                      </a:rPr>
                      <m:t>Arg</m:t>
                    </m:r>
                    <m:r>
                      <a:rPr lang="en-US" sz="2400" b="0" i="0" smtClean="0">
                        <a:solidFill>
                          <a:srgbClr val="70AD47"/>
                        </a:solidFill>
                        <a:latin typeface="Cambria Math" panose="02040503050406030204" pitchFamily="18" charset="0"/>
                      </a:rPr>
                      <m:t>1</m:t>
                    </m:r>
                    <m:r>
                      <a:rPr lang="en-US" sz="2400" b="0" i="1" smtClean="0">
                        <a:latin typeface="Cambria Math" panose="02040503050406030204" pitchFamily="18" charset="0"/>
                      </a:rPr>
                      <m:t>, </m:t>
                    </m:r>
                    <m:r>
                      <m:rPr>
                        <m:sty m:val="p"/>
                      </m:rPr>
                      <a:rPr lang="en-US" sz="2400" b="0" i="0" smtClean="0">
                        <a:solidFill>
                          <a:srgbClr val="70AD47"/>
                        </a:solidFill>
                        <a:latin typeface="Cambria Math" panose="02040503050406030204" pitchFamily="18" charset="0"/>
                      </a:rPr>
                      <m:t>Arg</m:t>
                    </m:r>
                    <m:r>
                      <a:rPr lang="en-US" sz="2400" b="0" i="0" smtClean="0">
                        <a:solidFill>
                          <a:srgbClr val="70AD47"/>
                        </a:solidFill>
                        <a:latin typeface="Cambria Math" panose="02040503050406030204" pitchFamily="18" charset="0"/>
                      </a:rPr>
                      <m:t>2</m:t>
                    </m:r>
                    <m:r>
                      <a:rPr lang="en-US" sz="2400" b="0" i="1" smtClean="0">
                        <a:latin typeface="Cambria Math" panose="02040503050406030204" pitchFamily="18" charset="0"/>
                      </a:rPr>
                      <m:t>, </m:t>
                    </m:r>
                    <m:r>
                      <m:rPr>
                        <m:sty m:val="p"/>
                      </m:rPr>
                      <a:rPr lang="en-US" sz="2400" b="0" i="0" smtClean="0">
                        <a:solidFill>
                          <a:srgbClr val="70AD47"/>
                        </a:solidFill>
                        <a:latin typeface="Cambria Math" panose="02040503050406030204" pitchFamily="18" charset="0"/>
                      </a:rPr>
                      <m:t>Result</m:t>
                    </m:r>
                    <m:r>
                      <a:rPr lang="en-US" sz="2400" b="0" i="1" smtClean="0">
                        <a:latin typeface="Cambria Math" panose="02040503050406030204" pitchFamily="18" charset="0"/>
                      </a:rPr>
                      <m:t>⟩</m:t>
                    </m:r>
                  </m:oMath>
                </a14:m>
                <a:endParaRPr lang="en-US" sz="2400" dirty="0"/>
              </a:p>
            </p:txBody>
          </p:sp>
        </mc:Choice>
        <mc:Fallback xmlns="">
          <p:sp>
            <p:nvSpPr>
              <p:cNvPr id="48" name="TextBox 47">
                <a:extLst>
                  <a:ext uri="{FF2B5EF4-FFF2-40B4-BE49-F238E27FC236}">
                    <a16:creationId xmlns:a16="http://schemas.microsoft.com/office/drawing/2014/main" id="{C206E9E1-9F41-48D8-B3CD-4DB0663E8EB1}"/>
                  </a:ext>
                </a:extLst>
              </p:cNvPr>
              <p:cNvSpPr txBox="1">
                <a:spLocks noRot="1" noChangeAspect="1" noMove="1" noResize="1" noEditPoints="1" noAdjustHandles="1" noChangeArrowheads="1" noChangeShapeType="1" noTextEdit="1"/>
              </p:cNvSpPr>
              <p:nvPr/>
            </p:nvSpPr>
            <p:spPr>
              <a:xfrm>
                <a:off x="572265" y="5788853"/>
                <a:ext cx="5403527" cy="461665"/>
              </a:xfrm>
              <a:prstGeom prst="rect">
                <a:avLst/>
              </a:prstGeom>
              <a:blipFill>
                <a:blip r:embed="rId6"/>
                <a:stretch>
                  <a:fillRect l="-1806" t="-10667" b="-30667"/>
                </a:stretch>
              </a:blipFill>
            </p:spPr>
            <p:txBody>
              <a:bodyPr/>
              <a:lstStyle/>
              <a:p>
                <a:r>
                  <a:rPr lang="en-US">
                    <a:noFill/>
                  </a:rPr>
                  <a:t> </a:t>
                </a:r>
              </a:p>
            </p:txBody>
          </p:sp>
        </mc:Fallback>
      </mc:AlternateContent>
      <p:sp>
        <p:nvSpPr>
          <p:cNvPr id="2" name="Speech Bubble: Oval 1">
            <a:extLst>
              <a:ext uri="{FF2B5EF4-FFF2-40B4-BE49-F238E27FC236}">
                <a16:creationId xmlns:a16="http://schemas.microsoft.com/office/drawing/2014/main" id="{E1C0A0D1-D67D-43A8-A40D-5070A6B3C5D5}"/>
              </a:ext>
            </a:extLst>
          </p:cNvPr>
          <p:cNvSpPr/>
          <p:nvPr/>
        </p:nvSpPr>
        <p:spPr>
          <a:xfrm>
            <a:off x="7166554" y="4331106"/>
            <a:ext cx="3594651" cy="1217113"/>
          </a:xfrm>
          <a:prstGeom prst="wedgeEllipseCallout">
            <a:avLst>
              <a:gd name="adj1" fmla="val -83969"/>
              <a:gd name="adj2" fmla="val -1714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Built-in represented in the R-expr</a:t>
            </a:r>
          </a:p>
        </p:txBody>
      </p:sp>
      <p:sp>
        <p:nvSpPr>
          <p:cNvPr id="44" name="Speech Bubble: Oval 43">
            <a:extLst>
              <a:ext uri="{FF2B5EF4-FFF2-40B4-BE49-F238E27FC236}">
                <a16:creationId xmlns:a16="http://schemas.microsoft.com/office/drawing/2014/main" id="{6F01F02E-6D60-4174-B6D1-C36DC8FE8E8C}"/>
              </a:ext>
            </a:extLst>
          </p:cNvPr>
          <p:cNvSpPr/>
          <p:nvPr/>
        </p:nvSpPr>
        <p:spPr>
          <a:xfrm>
            <a:off x="7469698" y="2383632"/>
            <a:ext cx="3944178" cy="3078674"/>
          </a:xfrm>
          <a:prstGeom prst="wedgeEllipseCallout">
            <a:avLst>
              <a:gd name="adj1" fmla="val -87089"/>
              <a:gd name="adj2" fmla="val 555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Intersect the bag by multiplying the multiplicities and joining these expressions using the same variable names</a:t>
            </a:r>
          </a:p>
        </p:txBody>
      </p:sp>
      <p:sp>
        <p:nvSpPr>
          <p:cNvPr id="3" name="Speech Bubble: Oval 2">
            <a:extLst>
              <a:ext uri="{FF2B5EF4-FFF2-40B4-BE49-F238E27FC236}">
                <a16:creationId xmlns:a16="http://schemas.microsoft.com/office/drawing/2014/main" id="{7E3ADE0F-5836-4337-97B1-20E5B0CCCB0C}"/>
              </a:ext>
            </a:extLst>
          </p:cNvPr>
          <p:cNvSpPr/>
          <p:nvPr/>
        </p:nvSpPr>
        <p:spPr>
          <a:xfrm>
            <a:off x="7126833" y="5014295"/>
            <a:ext cx="3143250" cy="1549115"/>
          </a:xfrm>
          <a:prstGeom prst="wedgeEllipseCallout">
            <a:avLst>
              <a:gd name="adj1" fmla="val -69470"/>
              <a:gd name="adj2" fmla="val -179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Project out all local variables</a:t>
            </a:r>
          </a:p>
        </p:txBody>
      </p:sp>
      <p:sp>
        <p:nvSpPr>
          <p:cNvPr id="5" name="Speech Bubble: Oval 4">
            <a:extLst>
              <a:ext uri="{FF2B5EF4-FFF2-40B4-BE49-F238E27FC236}">
                <a16:creationId xmlns:a16="http://schemas.microsoft.com/office/drawing/2014/main" id="{D35F6B8E-4636-4521-901B-F1E5AEAD82AF}"/>
              </a:ext>
            </a:extLst>
          </p:cNvPr>
          <p:cNvSpPr/>
          <p:nvPr/>
        </p:nvSpPr>
        <p:spPr>
          <a:xfrm>
            <a:off x="-70167" y="890588"/>
            <a:ext cx="2657476" cy="2115631"/>
          </a:xfrm>
          <a:prstGeom prst="wedgeEllipseCallout">
            <a:avLst>
              <a:gd name="adj1" fmla="val 7319"/>
              <a:gd name="adj2" fmla="val 6975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Intermediate  results are mapped to variables</a:t>
            </a:r>
          </a:p>
        </p:txBody>
      </p:sp>
      <p:sp>
        <p:nvSpPr>
          <p:cNvPr id="35" name="Speech Bubble: Oval 34">
            <a:extLst>
              <a:ext uri="{FF2B5EF4-FFF2-40B4-BE49-F238E27FC236}">
                <a16:creationId xmlns:a16="http://schemas.microsoft.com/office/drawing/2014/main" id="{5A84C277-2CA8-493E-9E75-A23BE7E6CCAE}"/>
              </a:ext>
            </a:extLst>
          </p:cNvPr>
          <p:cNvSpPr/>
          <p:nvPr/>
        </p:nvSpPr>
        <p:spPr>
          <a:xfrm>
            <a:off x="6940864" y="3362503"/>
            <a:ext cx="2474764" cy="1493719"/>
          </a:xfrm>
          <a:prstGeom prst="wedgeEllipseCallout">
            <a:avLst>
              <a:gd name="adj1" fmla="val -105238"/>
              <a:gd name="adj2" fmla="val -188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Recursive call to distance</a:t>
            </a:r>
          </a:p>
        </p:txBody>
      </p:sp>
    </p:spTree>
    <p:extLst>
      <p:ext uri="{BB962C8B-B14F-4D97-AF65-F5344CB8AC3E}">
        <p14:creationId xmlns:p14="http://schemas.microsoft.com/office/powerpoint/2010/main" val="2377765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500"/>
                                        <p:tgtEl>
                                          <p:spTgt spid="14"/>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up)">
                                      <p:cBhvr>
                                        <p:cTn id="11" dur="500"/>
                                        <p:tgtEl>
                                          <p:spTgt spid="13"/>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6"/>
                                        </p:tgtEl>
                                        <p:attrNameLst>
                                          <p:attrName>style.visibility</p:attrName>
                                        </p:attrNameLst>
                                      </p:cBhvr>
                                      <p:to>
                                        <p:strVal val="visible"/>
                                      </p:to>
                                    </p:set>
                                    <p:animEffect transition="in" filter="fade">
                                      <p:cBhvr>
                                        <p:cTn id="14" dur="500"/>
                                        <p:tgtEl>
                                          <p:spTgt spid="16"/>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500"/>
                                        <p:tgtEl>
                                          <p:spTgt spid="7"/>
                                        </p:tgtEl>
                                      </p:cBhvr>
                                    </p:animEffect>
                                  </p:childTnLst>
                                </p:cTn>
                              </p:par>
                              <p:par>
                                <p:cTn id="20" presetID="10" presetClass="entr" presetSubtype="0"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500"/>
                                        <p:tgtEl>
                                          <p:spTgt spid="18"/>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45"/>
                                        </p:tgtEl>
                                        <p:attrNameLst>
                                          <p:attrName>style.visibility</p:attrName>
                                        </p:attrNameLst>
                                      </p:cBhvr>
                                      <p:to>
                                        <p:strVal val="visible"/>
                                      </p:to>
                                    </p:set>
                                    <p:animEffect transition="in" filter="fade">
                                      <p:cBhvr>
                                        <p:cTn id="25" dur="500"/>
                                        <p:tgtEl>
                                          <p:spTgt spid="45"/>
                                        </p:tgtEl>
                                      </p:cBhvr>
                                    </p:animEffect>
                                  </p:childTnLst>
                                </p:cTn>
                              </p:par>
                              <p:par>
                                <p:cTn id="26" presetID="10" presetClass="exit" presetSubtype="0" fill="hold" grpId="1" nodeType="withEffect">
                                  <p:stCondLst>
                                    <p:cond delay="0"/>
                                  </p:stCondLst>
                                  <p:childTnLst>
                                    <p:animEffect transition="out" filter="fade">
                                      <p:cBhvr>
                                        <p:cTn id="27" dur="500"/>
                                        <p:tgtEl>
                                          <p:spTgt spid="16"/>
                                        </p:tgtEl>
                                      </p:cBhvr>
                                    </p:animEffect>
                                    <p:set>
                                      <p:cBhvr>
                                        <p:cTn id="28" dur="1" fill="hold">
                                          <p:stCondLst>
                                            <p:cond delay="499"/>
                                          </p:stCondLst>
                                        </p:cTn>
                                        <p:tgtEl>
                                          <p:spTgt spid="16"/>
                                        </p:tgtEl>
                                        <p:attrNameLst>
                                          <p:attrName>style.visibility</p:attrName>
                                        </p:attrNameLst>
                                      </p:cBhvr>
                                      <p:to>
                                        <p:strVal val="hidden"/>
                                      </p:to>
                                    </p:set>
                                  </p:childTnLst>
                                </p:cTn>
                              </p:par>
                              <p:par>
                                <p:cTn id="29" presetID="1" presetClass="entr" presetSubtype="0" fill="hold" nodeType="with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fade">
                                      <p:cBhvr>
                                        <p:cTn id="35" dur="500"/>
                                        <p:tgtEl>
                                          <p:spTgt spid="5"/>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9"/>
                                        </p:tgtEl>
                                        <p:attrNameLst>
                                          <p:attrName>style.visibility</p:attrName>
                                        </p:attrNameLst>
                                      </p:cBhvr>
                                      <p:to>
                                        <p:strVal val="visible"/>
                                      </p:to>
                                    </p:set>
                                    <p:animEffect transition="in" filter="fade">
                                      <p:cBhvr>
                                        <p:cTn id="40" dur="500"/>
                                        <p:tgtEl>
                                          <p:spTgt spid="9"/>
                                        </p:tgtEl>
                                      </p:cBhvr>
                                    </p:animEffect>
                                  </p:childTnLst>
                                </p:cTn>
                              </p:par>
                              <p:par>
                                <p:cTn id="41" presetID="10" presetClass="entr" presetSubtype="0" fill="hold" nodeType="withEffect">
                                  <p:stCondLst>
                                    <p:cond delay="0"/>
                                  </p:stCondLst>
                                  <p:childTnLst>
                                    <p:set>
                                      <p:cBhvr>
                                        <p:cTn id="42" dur="1" fill="hold">
                                          <p:stCondLst>
                                            <p:cond delay="0"/>
                                          </p:stCondLst>
                                        </p:cTn>
                                        <p:tgtEl>
                                          <p:spTgt spid="20"/>
                                        </p:tgtEl>
                                        <p:attrNameLst>
                                          <p:attrName>style.visibility</p:attrName>
                                        </p:attrNameLst>
                                      </p:cBhvr>
                                      <p:to>
                                        <p:strVal val="visible"/>
                                      </p:to>
                                    </p:set>
                                    <p:animEffect transition="in" filter="fade">
                                      <p:cBhvr>
                                        <p:cTn id="43" dur="500"/>
                                        <p:tgtEl>
                                          <p:spTgt spid="20"/>
                                        </p:tgtEl>
                                      </p:cBhvr>
                                    </p:animEffect>
                                  </p:childTnLst>
                                </p:cTn>
                              </p:par>
                              <p:par>
                                <p:cTn id="44" presetID="10" presetClass="exit" presetSubtype="0" fill="hold" grpId="1" nodeType="withEffect">
                                  <p:stCondLst>
                                    <p:cond delay="0"/>
                                  </p:stCondLst>
                                  <p:childTnLst>
                                    <p:animEffect transition="out" filter="fade">
                                      <p:cBhvr>
                                        <p:cTn id="45" dur="500"/>
                                        <p:tgtEl>
                                          <p:spTgt spid="45"/>
                                        </p:tgtEl>
                                      </p:cBhvr>
                                    </p:animEffect>
                                    <p:set>
                                      <p:cBhvr>
                                        <p:cTn id="46" dur="1" fill="hold">
                                          <p:stCondLst>
                                            <p:cond delay="499"/>
                                          </p:stCondLst>
                                        </p:cTn>
                                        <p:tgtEl>
                                          <p:spTgt spid="45"/>
                                        </p:tgtEl>
                                        <p:attrNameLst>
                                          <p:attrName>style.visibility</p:attrName>
                                        </p:attrNameLst>
                                      </p:cBhvr>
                                      <p:to>
                                        <p:strVal val="hidden"/>
                                      </p:to>
                                    </p:set>
                                  </p:childTnLst>
                                </p:cTn>
                              </p:par>
                              <p:par>
                                <p:cTn id="47" presetID="10" presetClass="exit" presetSubtype="0" fill="hold" grpId="1" nodeType="withEffect">
                                  <p:stCondLst>
                                    <p:cond delay="0"/>
                                  </p:stCondLst>
                                  <p:childTnLst>
                                    <p:animEffect transition="out" filter="fade">
                                      <p:cBhvr>
                                        <p:cTn id="48" dur="500"/>
                                        <p:tgtEl>
                                          <p:spTgt spid="5"/>
                                        </p:tgtEl>
                                      </p:cBhvr>
                                    </p:animEffect>
                                    <p:set>
                                      <p:cBhvr>
                                        <p:cTn id="49" dur="1" fill="hold">
                                          <p:stCondLst>
                                            <p:cond delay="499"/>
                                          </p:stCondLst>
                                        </p:cTn>
                                        <p:tgtEl>
                                          <p:spTgt spid="5"/>
                                        </p:tgtEl>
                                        <p:attrNameLst>
                                          <p:attrName>style.visibility</p:attrName>
                                        </p:attrNameLst>
                                      </p:cBhvr>
                                      <p:to>
                                        <p:strVal val="hidden"/>
                                      </p:to>
                                    </p:set>
                                  </p:childTnLst>
                                </p:cTn>
                              </p:par>
                              <p:par>
                                <p:cTn id="50" presetID="10" presetClass="entr" presetSubtype="0" fill="hold" grpId="0" nodeType="withEffect">
                                  <p:stCondLst>
                                    <p:cond delay="0"/>
                                  </p:stCondLst>
                                  <p:childTnLst>
                                    <p:set>
                                      <p:cBhvr>
                                        <p:cTn id="51" dur="1" fill="hold">
                                          <p:stCondLst>
                                            <p:cond delay="0"/>
                                          </p:stCondLst>
                                        </p:cTn>
                                        <p:tgtEl>
                                          <p:spTgt spid="35"/>
                                        </p:tgtEl>
                                        <p:attrNameLst>
                                          <p:attrName>style.visibility</p:attrName>
                                        </p:attrNameLst>
                                      </p:cBhvr>
                                      <p:to>
                                        <p:strVal val="visible"/>
                                      </p:to>
                                    </p:set>
                                    <p:animEffect transition="in" filter="fade">
                                      <p:cBhvr>
                                        <p:cTn id="52" dur="500"/>
                                        <p:tgtEl>
                                          <p:spTgt spid="35"/>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1"/>
                                        </p:tgtEl>
                                        <p:attrNameLst>
                                          <p:attrName>style.visibility</p:attrName>
                                        </p:attrNameLst>
                                      </p:cBhvr>
                                      <p:to>
                                        <p:strVal val="visible"/>
                                      </p:to>
                                    </p:set>
                                    <p:animEffect transition="in" filter="fade">
                                      <p:cBhvr>
                                        <p:cTn id="57" dur="500"/>
                                        <p:tgtEl>
                                          <p:spTgt spid="11"/>
                                        </p:tgtEl>
                                      </p:cBhvr>
                                    </p:animEffect>
                                  </p:childTnLst>
                                </p:cTn>
                              </p:par>
                              <p:par>
                                <p:cTn id="58" presetID="10" presetClass="entr" presetSubtype="0" fill="hold" nodeType="withEffect">
                                  <p:stCondLst>
                                    <p:cond delay="0"/>
                                  </p:stCondLst>
                                  <p:childTnLst>
                                    <p:set>
                                      <p:cBhvr>
                                        <p:cTn id="59" dur="1" fill="hold">
                                          <p:stCondLst>
                                            <p:cond delay="0"/>
                                          </p:stCondLst>
                                        </p:cTn>
                                        <p:tgtEl>
                                          <p:spTgt spid="22"/>
                                        </p:tgtEl>
                                        <p:attrNameLst>
                                          <p:attrName>style.visibility</p:attrName>
                                        </p:attrNameLst>
                                      </p:cBhvr>
                                      <p:to>
                                        <p:strVal val="visible"/>
                                      </p:to>
                                    </p:set>
                                    <p:animEffect transition="in" filter="fade">
                                      <p:cBhvr>
                                        <p:cTn id="60" dur="500"/>
                                        <p:tgtEl>
                                          <p:spTgt spid="22"/>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2"/>
                                        </p:tgtEl>
                                        <p:attrNameLst>
                                          <p:attrName>style.visibility</p:attrName>
                                        </p:attrNameLst>
                                      </p:cBhvr>
                                      <p:to>
                                        <p:strVal val="visible"/>
                                      </p:to>
                                    </p:set>
                                    <p:animEffect transition="in" filter="fade">
                                      <p:cBhvr>
                                        <p:cTn id="63" dur="500"/>
                                        <p:tgtEl>
                                          <p:spTgt spid="2"/>
                                        </p:tgtEl>
                                      </p:cBhvr>
                                    </p:animEffect>
                                  </p:childTnLst>
                                </p:cTn>
                              </p:par>
                              <p:par>
                                <p:cTn id="64" presetID="10" presetClass="exit" presetSubtype="0" fill="hold" grpId="1" nodeType="withEffect">
                                  <p:stCondLst>
                                    <p:cond delay="0"/>
                                  </p:stCondLst>
                                  <p:childTnLst>
                                    <p:animEffect transition="out" filter="fade">
                                      <p:cBhvr>
                                        <p:cTn id="65" dur="500"/>
                                        <p:tgtEl>
                                          <p:spTgt spid="35"/>
                                        </p:tgtEl>
                                      </p:cBhvr>
                                    </p:animEffect>
                                    <p:set>
                                      <p:cBhvr>
                                        <p:cTn id="66" dur="1" fill="hold">
                                          <p:stCondLst>
                                            <p:cond delay="499"/>
                                          </p:stCondLst>
                                        </p:cTn>
                                        <p:tgtEl>
                                          <p:spTgt spid="35"/>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nodeType="clickEffect">
                                  <p:stCondLst>
                                    <p:cond delay="0"/>
                                  </p:stCondLst>
                                  <p:childTnLst>
                                    <p:set>
                                      <p:cBhvr>
                                        <p:cTn id="70" dur="1" fill="hold">
                                          <p:stCondLst>
                                            <p:cond delay="0"/>
                                          </p:stCondLst>
                                        </p:cTn>
                                        <p:tgtEl>
                                          <p:spTgt spid="30"/>
                                        </p:tgtEl>
                                        <p:attrNameLst>
                                          <p:attrName>style.visibility</p:attrName>
                                        </p:attrNameLst>
                                      </p:cBhvr>
                                      <p:to>
                                        <p:strVal val="visible"/>
                                      </p:to>
                                    </p:set>
                                    <p:animEffect transition="in" filter="fade">
                                      <p:cBhvr>
                                        <p:cTn id="71" dur="500"/>
                                        <p:tgtEl>
                                          <p:spTgt spid="30"/>
                                        </p:tgtEl>
                                      </p:cBhvr>
                                    </p:animEffect>
                                  </p:childTnLst>
                                </p:cTn>
                              </p:par>
                              <p:par>
                                <p:cTn id="72" presetID="10" presetClass="entr" presetSubtype="0" fill="hold" nodeType="withEffect">
                                  <p:stCondLst>
                                    <p:cond delay="0"/>
                                  </p:stCondLst>
                                  <p:childTnLst>
                                    <p:set>
                                      <p:cBhvr>
                                        <p:cTn id="73" dur="1" fill="hold">
                                          <p:stCondLst>
                                            <p:cond delay="0"/>
                                          </p:stCondLst>
                                        </p:cTn>
                                        <p:tgtEl>
                                          <p:spTgt spid="31"/>
                                        </p:tgtEl>
                                        <p:attrNameLst>
                                          <p:attrName>style.visibility</p:attrName>
                                        </p:attrNameLst>
                                      </p:cBhvr>
                                      <p:to>
                                        <p:strVal val="visible"/>
                                      </p:to>
                                    </p:set>
                                    <p:animEffect transition="in" filter="fade">
                                      <p:cBhvr>
                                        <p:cTn id="74" dur="500"/>
                                        <p:tgtEl>
                                          <p:spTgt spid="31"/>
                                        </p:tgtEl>
                                      </p:cBhvr>
                                    </p:animEffect>
                                  </p:childTnLst>
                                </p:cTn>
                              </p:par>
                              <p:par>
                                <p:cTn id="75" presetID="10" presetClass="entr" presetSubtype="0" fill="hold" grpId="0" nodeType="withEffect">
                                  <p:stCondLst>
                                    <p:cond delay="0"/>
                                  </p:stCondLst>
                                  <p:childTnLst>
                                    <p:set>
                                      <p:cBhvr>
                                        <p:cTn id="76" dur="1" fill="hold">
                                          <p:stCondLst>
                                            <p:cond delay="0"/>
                                          </p:stCondLst>
                                        </p:cTn>
                                        <p:tgtEl>
                                          <p:spTgt spid="44"/>
                                        </p:tgtEl>
                                        <p:attrNameLst>
                                          <p:attrName>style.visibility</p:attrName>
                                        </p:attrNameLst>
                                      </p:cBhvr>
                                      <p:to>
                                        <p:strVal val="visible"/>
                                      </p:to>
                                    </p:set>
                                    <p:animEffect transition="in" filter="fade">
                                      <p:cBhvr>
                                        <p:cTn id="77" dur="500"/>
                                        <p:tgtEl>
                                          <p:spTgt spid="44"/>
                                        </p:tgtEl>
                                      </p:cBhvr>
                                    </p:animEffect>
                                  </p:childTnLst>
                                </p:cTn>
                              </p:par>
                              <p:par>
                                <p:cTn id="78" presetID="10" presetClass="exit" presetSubtype="0" fill="hold" grpId="1" nodeType="withEffect">
                                  <p:stCondLst>
                                    <p:cond delay="0"/>
                                  </p:stCondLst>
                                  <p:childTnLst>
                                    <p:animEffect transition="out" filter="fade">
                                      <p:cBhvr>
                                        <p:cTn id="79" dur="500"/>
                                        <p:tgtEl>
                                          <p:spTgt spid="2"/>
                                        </p:tgtEl>
                                      </p:cBhvr>
                                    </p:animEffect>
                                    <p:set>
                                      <p:cBhvr>
                                        <p:cTn id="80" dur="1" fill="hold">
                                          <p:stCondLst>
                                            <p:cond delay="499"/>
                                          </p:stCondLst>
                                        </p:cTn>
                                        <p:tgtEl>
                                          <p:spTgt spid="2"/>
                                        </p:tgtEl>
                                        <p:attrNameLst>
                                          <p:attrName>style.visibility</p:attrName>
                                        </p:attrNameLst>
                                      </p:cBhvr>
                                      <p:to>
                                        <p:strVal val="hidden"/>
                                      </p:to>
                                    </p:set>
                                  </p:childTnLst>
                                </p:cTn>
                              </p:par>
                            </p:childTnLst>
                          </p:cTn>
                        </p:par>
                      </p:childTnLst>
                    </p:cTn>
                  </p:par>
                  <p:par>
                    <p:cTn id="81" fill="hold">
                      <p:stCondLst>
                        <p:cond delay="indefinite"/>
                      </p:stCondLst>
                      <p:childTnLst>
                        <p:par>
                          <p:cTn id="82" fill="hold">
                            <p:stCondLst>
                              <p:cond delay="0"/>
                            </p:stCondLst>
                            <p:childTnLst>
                              <p:par>
                                <p:cTn id="83" presetID="10" presetClass="entr" presetSubtype="0" fill="hold" grpId="0" nodeType="clickEffect">
                                  <p:stCondLst>
                                    <p:cond delay="0"/>
                                  </p:stCondLst>
                                  <p:childTnLst>
                                    <p:set>
                                      <p:cBhvr>
                                        <p:cTn id="84" dur="1" fill="hold">
                                          <p:stCondLst>
                                            <p:cond delay="0"/>
                                          </p:stCondLst>
                                        </p:cTn>
                                        <p:tgtEl>
                                          <p:spTgt spid="37"/>
                                        </p:tgtEl>
                                        <p:attrNameLst>
                                          <p:attrName>style.visibility</p:attrName>
                                        </p:attrNameLst>
                                      </p:cBhvr>
                                      <p:to>
                                        <p:strVal val="visible"/>
                                      </p:to>
                                    </p:set>
                                    <p:animEffect transition="in" filter="fade">
                                      <p:cBhvr>
                                        <p:cTn id="85" dur="500"/>
                                        <p:tgtEl>
                                          <p:spTgt spid="37"/>
                                        </p:tgtEl>
                                      </p:cBhvr>
                                    </p:animEffect>
                                  </p:childTnLst>
                                </p:cTn>
                              </p:par>
                              <p:par>
                                <p:cTn id="86" presetID="10" presetClass="entr" presetSubtype="0" fill="hold" grpId="0" nodeType="withEffect">
                                  <p:stCondLst>
                                    <p:cond delay="0"/>
                                  </p:stCondLst>
                                  <p:childTnLst>
                                    <p:set>
                                      <p:cBhvr>
                                        <p:cTn id="87" dur="1" fill="hold">
                                          <p:stCondLst>
                                            <p:cond delay="0"/>
                                          </p:stCondLst>
                                        </p:cTn>
                                        <p:tgtEl>
                                          <p:spTgt spid="42"/>
                                        </p:tgtEl>
                                        <p:attrNameLst>
                                          <p:attrName>style.visibility</p:attrName>
                                        </p:attrNameLst>
                                      </p:cBhvr>
                                      <p:to>
                                        <p:strVal val="visible"/>
                                      </p:to>
                                    </p:set>
                                    <p:animEffect transition="in" filter="fade">
                                      <p:cBhvr>
                                        <p:cTn id="88" dur="500"/>
                                        <p:tgtEl>
                                          <p:spTgt spid="42"/>
                                        </p:tgtEl>
                                      </p:cBhvr>
                                    </p:animEffect>
                                  </p:childTnLst>
                                </p:cTn>
                              </p:par>
                              <p:par>
                                <p:cTn id="89" presetID="10" presetClass="exit" presetSubtype="0" fill="hold" grpId="1" nodeType="withEffect">
                                  <p:stCondLst>
                                    <p:cond delay="0"/>
                                  </p:stCondLst>
                                  <p:childTnLst>
                                    <p:animEffect transition="out" filter="fade">
                                      <p:cBhvr>
                                        <p:cTn id="90" dur="500"/>
                                        <p:tgtEl>
                                          <p:spTgt spid="44"/>
                                        </p:tgtEl>
                                      </p:cBhvr>
                                    </p:animEffect>
                                    <p:set>
                                      <p:cBhvr>
                                        <p:cTn id="91" dur="1" fill="hold">
                                          <p:stCondLst>
                                            <p:cond delay="499"/>
                                          </p:stCondLst>
                                        </p:cTn>
                                        <p:tgtEl>
                                          <p:spTgt spid="44"/>
                                        </p:tgtEl>
                                        <p:attrNameLst>
                                          <p:attrName>style.visibility</p:attrName>
                                        </p:attrNameLst>
                                      </p:cBhvr>
                                      <p:to>
                                        <p:strVal val="hidden"/>
                                      </p:to>
                                    </p:set>
                                  </p:childTnLst>
                                </p:cTn>
                              </p:par>
                            </p:childTnLst>
                          </p:cTn>
                        </p:par>
                      </p:childTnLst>
                    </p:cTn>
                  </p:par>
                  <p:par>
                    <p:cTn id="92" fill="hold">
                      <p:stCondLst>
                        <p:cond delay="indefinite"/>
                      </p:stCondLst>
                      <p:childTnLst>
                        <p:par>
                          <p:cTn id="93" fill="hold">
                            <p:stCondLst>
                              <p:cond delay="0"/>
                            </p:stCondLst>
                            <p:childTnLst>
                              <p:par>
                                <p:cTn id="94" presetID="10" presetClass="entr" presetSubtype="0" fill="hold" grpId="0" nodeType="clickEffect">
                                  <p:stCondLst>
                                    <p:cond delay="0"/>
                                  </p:stCondLst>
                                  <p:childTnLst>
                                    <p:set>
                                      <p:cBhvr>
                                        <p:cTn id="95" dur="1" fill="hold">
                                          <p:stCondLst>
                                            <p:cond delay="0"/>
                                          </p:stCondLst>
                                        </p:cTn>
                                        <p:tgtEl>
                                          <p:spTgt spid="43"/>
                                        </p:tgtEl>
                                        <p:attrNameLst>
                                          <p:attrName>style.visibility</p:attrName>
                                        </p:attrNameLst>
                                      </p:cBhvr>
                                      <p:to>
                                        <p:strVal val="visible"/>
                                      </p:to>
                                    </p:set>
                                    <p:animEffect transition="in" filter="fade">
                                      <p:cBhvr>
                                        <p:cTn id="96" dur="500"/>
                                        <p:tgtEl>
                                          <p:spTgt spid="43"/>
                                        </p:tgtEl>
                                      </p:cBhvr>
                                    </p:animEffect>
                                  </p:childTnLst>
                                </p:cTn>
                              </p:par>
                              <p:par>
                                <p:cTn id="97" presetID="10" presetClass="exit" presetSubtype="0" fill="hold" grpId="1" nodeType="withEffect">
                                  <p:stCondLst>
                                    <p:cond delay="0"/>
                                  </p:stCondLst>
                                  <p:childTnLst>
                                    <p:animEffect transition="out" filter="fade">
                                      <p:cBhvr>
                                        <p:cTn id="98" dur="500"/>
                                        <p:tgtEl>
                                          <p:spTgt spid="42"/>
                                        </p:tgtEl>
                                      </p:cBhvr>
                                    </p:animEffect>
                                    <p:set>
                                      <p:cBhvr>
                                        <p:cTn id="99" dur="1" fill="hold">
                                          <p:stCondLst>
                                            <p:cond delay="499"/>
                                          </p:stCondLst>
                                        </p:cTn>
                                        <p:tgtEl>
                                          <p:spTgt spid="42"/>
                                        </p:tgtEl>
                                        <p:attrNameLst>
                                          <p:attrName>style.visibility</p:attrName>
                                        </p:attrNameLst>
                                      </p:cBhvr>
                                      <p:to>
                                        <p:strVal val="hidden"/>
                                      </p:to>
                                    </p:set>
                                  </p:childTnLst>
                                </p:cTn>
                              </p:par>
                              <p:par>
                                <p:cTn id="100" presetID="10" presetClass="entr" presetSubtype="0" fill="hold" grpId="0" nodeType="withEffect">
                                  <p:stCondLst>
                                    <p:cond delay="0"/>
                                  </p:stCondLst>
                                  <p:childTnLst>
                                    <p:set>
                                      <p:cBhvr>
                                        <p:cTn id="101" dur="1" fill="hold">
                                          <p:stCondLst>
                                            <p:cond delay="0"/>
                                          </p:stCondLst>
                                        </p:cTn>
                                        <p:tgtEl>
                                          <p:spTgt spid="48"/>
                                        </p:tgtEl>
                                        <p:attrNameLst>
                                          <p:attrName>style.visibility</p:attrName>
                                        </p:attrNameLst>
                                      </p:cBhvr>
                                      <p:to>
                                        <p:strVal val="visible"/>
                                      </p:to>
                                    </p:set>
                                    <p:animEffect transition="in" filter="fade">
                                      <p:cBhvr>
                                        <p:cTn id="102" dur="500"/>
                                        <p:tgtEl>
                                          <p:spTgt spid="48"/>
                                        </p:tgtEl>
                                      </p:cBhvr>
                                    </p:animEffect>
                                  </p:childTnLst>
                                </p:cTn>
                              </p:par>
                              <p:par>
                                <p:cTn id="103" presetID="10" presetClass="entr" presetSubtype="0" fill="hold" grpId="0" nodeType="withEffect">
                                  <p:stCondLst>
                                    <p:cond delay="0"/>
                                  </p:stCondLst>
                                  <p:childTnLst>
                                    <p:set>
                                      <p:cBhvr>
                                        <p:cTn id="104" dur="1" fill="hold">
                                          <p:stCondLst>
                                            <p:cond delay="0"/>
                                          </p:stCondLst>
                                        </p:cTn>
                                        <p:tgtEl>
                                          <p:spTgt spid="3"/>
                                        </p:tgtEl>
                                        <p:attrNameLst>
                                          <p:attrName>style.visibility</p:attrName>
                                        </p:attrNameLst>
                                      </p:cBhvr>
                                      <p:to>
                                        <p:strVal val="visible"/>
                                      </p:to>
                                    </p:set>
                                    <p:animEffect transition="in" filter="fade">
                                      <p:cBhvr>
                                        <p:cTn id="10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1" grpId="0"/>
      <p:bldP spid="13" grpId="0"/>
      <p:bldP spid="14" grpId="0" animBg="1"/>
      <p:bldP spid="16" grpId="0" animBg="1"/>
      <p:bldP spid="16" grpId="1" animBg="1"/>
      <p:bldP spid="37" grpId="0" animBg="1"/>
      <p:bldP spid="42" grpId="0"/>
      <p:bldP spid="42" grpId="1"/>
      <p:bldP spid="43" grpId="0"/>
      <p:bldP spid="45" grpId="0" animBg="1"/>
      <p:bldP spid="45" grpId="1" animBg="1"/>
      <p:bldP spid="48" grpId="0"/>
      <p:bldP spid="2" grpId="0" animBg="1"/>
      <p:bldP spid="2" grpId="1" animBg="1"/>
      <p:bldP spid="44" grpId="0" animBg="1"/>
      <p:bldP spid="44" grpId="1" animBg="1"/>
      <p:bldP spid="3" grpId="0" animBg="1"/>
      <p:bldP spid="5" grpId="0" animBg="1"/>
      <p:bldP spid="5" grpId="1" animBg="1"/>
      <p:bldP spid="35" grpId="0" animBg="1"/>
      <p:bldP spid="35"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2FF46-0098-47F4-AE8E-DD75B2B68BDA}"/>
              </a:ext>
            </a:extLst>
          </p:cNvPr>
          <p:cNvSpPr>
            <a:spLocks noGrp="1"/>
          </p:cNvSpPr>
          <p:nvPr>
            <p:ph type="title"/>
          </p:nvPr>
        </p:nvSpPr>
        <p:spPr/>
        <p:txBody>
          <a:bodyPr/>
          <a:lstStyle/>
          <a:p>
            <a:pPr algn="ctr"/>
            <a:r>
              <a:rPr lang="en-US"/>
              <a:t>What about Aggregation?</a:t>
            </a:r>
          </a:p>
        </p:txBody>
      </p:sp>
      <p:sp>
        <p:nvSpPr>
          <p:cNvPr id="4" name="Slide Number Placeholder 3">
            <a:extLst>
              <a:ext uri="{FF2B5EF4-FFF2-40B4-BE49-F238E27FC236}">
                <a16:creationId xmlns:a16="http://schemas.microsoft.com/office/drawing/2014/main" id="{AF521362-C065-475B-A60C-D5F538653E44}"/>
              </a:ext>
            </a:extLst>
          </p:cNvPr>
          <p:cNvSpPr>
            <a:spLocks noGrp="1"/>
          </p:cNvSpPr>
          <p:nvPr>
            <p:ph type="sldNum" sz="quarter" idx="12"/>
          </p:nvPr>
        </p:nvSpPr>
        <p:spPr/>
        <p:txBody>
          <a:bodyPr/>
          <a:lstStyle/>
          <a:p>
            <a:fld id="{3621B4CF-3BF2-4D07-85C3-ECAFBC7B28BE}" type="slidenum">
              <a:rPr lang="en-US" smtClean="0"/>
              <a:pPr/>
              <a:t>9</a:t>
            </a:fld>
            <a:endParaRPr lang="en-US" sz="1800"/>
          </a:p>
        </p:txBody>
      </p:sp>
      <p:sp>
        <p:nvSpPr>
          <p:cNvPr id="6" name="TextBox 5">
            <a:extLst>
              <a:ext uri="{FF2B5EF4-FFF2-40B4-BE49-F238E27FC236}">
                <a16:creationId xmlns:a16="http://schemas.microsoft.com/office/drawing/2014/main" id="{BEFEC189-E41C-44C3-8693-899025C92CDA}"/>
              </a:ext>
            </a:extLst>
          </p:cNvPr>
          <p:cNvSpPr txBox="1"/>
          <p:nvPr/>
        </p:nvSpPr>
        <p:spPr>
          <a:xfrm>
            <a:off x="729712" y="1628561"/>
            <a:ext cx="9252488" cy="461665"/>
          </a:xfrm>
          <a:prstGeom prst="rect">
            <a:avLst/>
          </a:prstGeom>
          <a:noFill/>
        </p:spPr>
        <p:txBody>
          <a:bodyPr wrap="square" rtlCol="0">
            <a:spAutoFit/>
          </a:bodyPr>
          <a:lstStyle/>
          <a:p>
            <a:r>
              <a:rPr lang="en-US" sz="2400" kern="1200">
                <a:solidFill>
                  <a:schemeClr val="tx1"/>
                </a:solidFill>
                <a:latin typeface="Consolas" panose="020B0609020204030204" pitchFamily="49" charset="0"/>
                <a:cs typeface="Courier New" panose="02070309020205020404" pitchFamily="49" charset="0"/>
              </a:rPr>
              <a:t>distance(</a:t>
            </a:r>
            <a:r>
              <a:rPr lang="en-US" sz="2400" kern="1200">
                <a:solidFill>
                  <a:srgbClr val="70AD47"/>
                </a:solidFill>
                <a:latin typeface="Consolas" panose="020B0609020204030204" pitchFamily="49" charset="0"/>
                <a:cs typeface="Courier New" panose="02070309020205020404" pitchFamily="49" charset="0"/>
              </a:rPr>
              <a:t>S</a:t>
            </a:r>
            <a:r>
              <a:rPr lang="en-US" sz="2400" kern="1200">
                <a:solidFill>
                  <a:schemeClr val="tx1"/>
                </a:solidFill>
                <a:latin typeface="Consolas" panose="020B0609020204030204" pitchFamily="49" charset="0"/>
                <a:cs typeface="Courier New" panose="02070309020205020404" pitchFamily="49" charset="0"/>
              </a:rPr>
              <a:t>, </a:t>
            </a:r>
            <a:r>
              <a:rPr lang="en-US" sz="2400" kern="1200">
                <a:solidFill>
                  <a:schemeClr val="accent6"/>
                </a:solidFill>
                <a:latin typeface="Consolas" panose="020B0609020204030204" pitchFamily="49" charset="0"/>
                <a:cs typeface="Courier New" panose="02070309020205020404" pitchFamily="49" charset="0"/>
              </a:rPr>
              <a:t>X</a:t>
            </a:r>
            <a:r>
              <a:rPr lang="en-US" sz="2400" kern="1200">
                <a:solidFill>
                  <a:schemeClr val="tx1"/>
                </a:solidFill>
                <a:latin typeface="Consolas" panose="020B0609020204030204" pitchFamily="49" charset="0"/>
                <a:cs typeface="Courier New" panose="02070309020205020404" pitchFamily="49" charset="0"/>
              </a:rPr>
              <a:t>) </a:t>
            </a:r>
            <a:r>
              <a:rPr lang="en-US" sz="2400" kern="1200">
                <a:solidFill>
                  <a:schemeClr val="accent1"/>
                </a:solidFill>
                <a:latin typeface="Consolas" panose="020B0609020204030204" pitchFamily="49" charset="0"/>
                <a:cs typeface="Courier New" panose="02070309020205020404" pitchFamily="49" charset="0"/>
              </a:rPr>
              <a:t>min= </a:t>
            </a:r>
            <a:r>
              <a:rPr lang="en-US" sz="2400" kern="1200">
                <a:solidFill>
                  <a:schemeClr val="tx1"/>
                </a:solidFill>
                <a:latin typeface="Consolas" panose="020B0609020204030204" pitchFamily="49" charset="0"/>
                <a:cs typeface="Courier New" panose="02070309020205020404" pitchFamily="49" charset="0"/>
              </a:rPr>
              <a:t>edge(</a:t>
            </a:r>
            <a:r>
              <a:rPr lang="en-US" sz="2400" kern="1200">
                <a:solidFill>
                  <a:schemeClr val="accent6"/>
                </a:solidFill>
                <a:latin typeface="Consolas" panose="020B0609020204030204" pitchFamily="49" charset="0"/>
                <a:cs typeface="Courier New" panose="02070309020205020404" pitchFamily="49" charset="0"/>
              </a:rPr>
              <a:t>X</a:t>
            </a:r>
            <a:r>
              <a:rPr lang="en-US" sz="2400" kern="1200">
                <a:solidFill>
                  <a:schemeClr val="tx1"/>
                </a:solidFill>
                <a:latin typeface="Consolas" panose="020B0609020204030204" pitchFamily="49" charset="0"/>
                <a:cs typeface="Courier New" panose="02070309020205020404" pitchFamily="49" charset="0"/>
              </a:rPr>
              <a:t>, </a:t>
            </a:r>
            <a:r>
              <a:rPr lang="en-US" sz="2400" kern="1200">
                <a:solidFill>
                  <a:schemeClr val="accent6"/>
                </a:solidFill>
                <a:latin typeface="Consolas" panose="020B0609020204030204" pitchFamily="49" charset="0"/>
                <a:cs typeface="Courier New" panose="02070309020205020404" pitchFamily="49" charset="0"/>
              </a:rPr>
              <a:t>Y</a:t>
            </a:r>
            <a:r>
              <a:rPr lang="en-US" sz="2400" kern="1200">
                <a:solidFill>
                  <a:schemeClr val="tx1"/>
                </a:solidFill>
                <a:latin typeface="Consolas" panose="020B0609020204030204" pitchFamily="49" charset="0"/>
                <a:cs typeface="Courier New" panose="02070309020205020404" pitchFamily="49" charset="0"/>
              </a:rPr>
              <a:t>) </a:t>
            </a:r>
            <a:r>
              <a:rPr lang="en-US" sz="2400" kern="1200">
                <a:solidFill>
                  <a:schemeClr val="accent1"/>
                </a:solidFill>
                <a:latin typeface="Consolas" panose="020B0609020204030204" pitchFamily="49" charset="0"/>
                <a:cs typeface="Courier New" panose="02070309020205020404" pitchFamily="49" charset="0"/>
              </a:rPr>
              <a:t>+</a:t>
            </a:r>
            <a:r>
              <a:rPr lang="en-US" sz="2400" kern="1200">
                <a:solidFill>
                  <a:schemeClr val="tx1"/>
                </a:solidFill>
                <a:latin typeface="Consolas" panose="020B0609020204030204" pitchFamily="49" charset="0"/>
                <a:cs typeface="Courier New" panose="02070309020205020404" pitchFamily="49" charset="0"/>
              </a:rPr>
              <a:t> distance(</a:t>
            </a:r>
            <a:r>
              <a:rPr lang="en-US" sz="2400" kern="1200">
                <a:solidFill>
                  <a:srgbClr val="70AD47"/>
                </a:solidFill>
                <a:latin typeface="Consolas" panose="020B0609020204030204" pitchFamily="49" charset="0"/>
                <a:cs typeface="Courier New" panose="02070309020205020404" pitchFamily="49" charset="0"/>
              </a:rPr>
              <a:t>S</a:t>
            </a:r>
            <a:r>
              <a:rPr lang="en-US" sz="2400" kern="1200">
                <a:solidFill>
                  <a:schemeClr val="tx1"/>
                </a:solidFill>
                <a:latin typeface="Consolas" panose="020B0609020204030204" pitchFamily="49" charset="0"/>
                <a:cs typeface="Courier New" panose="02070309020205020404" pitchFamily="49" charset="0"/>
              </a:rPr>
              <a:t>, </a:t>
            </a:r>
            <a:r>
              <a:rPr lang="en-US" sz="2400" kern="1200">
                <a:solidFill>
                  <a:schemeClr val="accent6"/>
                </a:solidFill>
                <a:latin typeface="Consolas" panose="020B0609020204030204" pitchFamily="49" charset="0"/>
                <a:cs typeface="Courier New" panose="02070309020205020404" pitchFamily="49" charset="0"/>
              </a:rPr>
              <a:t>Y</a:t>
            </a:r>
            <a:r>
              <a:rPr lang="en-US" sz="2400" kern="1200">
                <a:solidFill>
                  <a:schemeClr val="tx1"/>
                </a:solidFill>
                <a:latin typeface="Consolas" panose="020B0609020204030204" pitchFamily="49" charset="0"/>
                <a:cs typeface="Courier New" panose="02070309020205020404" pitchFamily="49" charset="0"/>
              </a:rPr>
              <a:t>).</a:t>
            </a:r>
          </a:p>
        </p:txBody>
      </p:sp>
      <p:sp>
        <p:nvSpPr>
          <p:cNvPr id="7" name="Rectangle: Rounded Corners 6">
            <a:extLst>
              <a:ext uri="{FF2B5EF4-FFF2-40B4-BE49-F238E27FC236}">
                <a16:creationId xmlns:a16="http://schemas.microsoft.com/office/drawing/2014/main" id="{69337461-5E38-4463-A947-90249E6BA784}"/>
              </a:ext>
            </a:extLst>
          </p:cNvPr>
          <p:cNvSpPr/>
          <p:nvPr/>
        </p:nvSpPr>
        <p:spPr>
          <a:xfrm>
            <a:off x="3249477" y="1628561"/>
            <a:ext cx="883403" cy="461665"/>
          </a:xfrm>
          <a:prstGeom prst="roundRect">
            <a:avLst/>
          </a:prstGeom>
          <a:noFill/>
          <a:ln w="381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endParaRPr lang="en-US"/>
          </a:p>
        </p:txBody>
      </p:sp>
      <p:sp>
        <p:nvSpPr>
          <p:cNvPr id="10" name="TextBox 9">
            <a:extLst>
              <a:ext uri="{FF2B5EF4-FFF2-40B4-BE49-F238E27FC236}">
                <a16:creationId xmlns:a16="http://schemas.microsoft.com/office/drawing/2014/main" id="{0F5530E1-23F5-4487-81E5-4C7736A6F8DE}"/>
              </a:ext>
            </a:extLst>
          </p:cNvPr>
          <p:cNvSpPr txBox="1"/>
          <p:nvPr/>
        </p:nvSpPr>
        <p:spPr>
          <a:xfrm>
            <a:off x="838200" y="2272937"/>
            <a:ext cx="9765792" cy="461665"/>
          </a:xfrm>
          <a:prstGeom prst="rect">
            <a:avLst/>
          </a:prstGeom>
          <a:noFill/>
        </p:spPr>
        <p:txBody>
          <a:bodyPr wrap="square" rtlCol="0">
            <a:spAutoFit/>
          </a:bodyPr>
          <a:lstStyle/>
          <a:p>
            <a:pPr marL="342900" indent="-342900">
              <a:buFont typeface="Arial" panose="020B0604020202020204" pitchFamily="34" charset="0"/>
              <a:buChar char="•"/>
            </a:pPr>
            <a:r>
              <a:rPr lang="en-US" sz="2400" dirty="0"/>
              <a:t>Any semi-group: min, max, sum, product, logical OR, logical AND</a:t>
            </a:r>
          </a:p>
        </p:txBody>
      </p:sp>
      <p:sp>
        <p:nvSpPr>
          <p:cNvPr id="12" name="Speech Bubble: Oval 11">
            <a:extLst>
              <a:ext uri="{FF2B5EF4-FFF2-40B4-BE49-F238E27FC236}">
                <a16:creationId xmlns:a16="http://schemas.microsoft.com/office/drawing/2014/main" id="{EB3DFE56-4906-4E53-9909-D09183292DA6}"/>
              </a:ext>
            </a:extLst>
          </p:cNvPr>
          <p:cNvSpPr/>
          <p:nvPr/>
        </p:nvSpPr>
        <p:spPr>
          <a:xfrm>
            <a:off x="8188234" y="4075611"/>
            <a:ext cx="2962656" cy="1674949"/>
          </a:xfrm>
          <a:prstGeom prst="wedgeEllipseCallout">
            <a:avLst>
              <a:gd name="adj1" fmla="val -41506"/>
              <a:gd name="adj2" fmla="val -10048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R-expr composed on previous slide</a:t>
            </a:r>
          </a:p>
        </p:txBody>
      </p:sp>
      <p:sp>
        <p:nvSpPr>
          <p:cNvPr id="13" name="Speech Bubble: Oval 12">
            <a:extLst>
              <a:ext uri="{FF2B5EF4-FFF2-40B4-BE49-F238E27FC236}">
                <a16:creationId xmlns:a16="http://schemas.microsoft.com/office/drawing/2014/main" id="{7EE58CCE-E9D6-4D7B-B1CE-11C205332B4A}"/>
              </a:ext>
            </a:extLst>
          </p:cNvPr>
          <p:cNvSpPr/>
          <p:nvPr/>
        </p:nvSpPr>
        <p:spPr>
          <a:xfrm>
            <a:off x="4877408" y="3881625"/>
            <a:ext cx="2962656" cy="2335306"/>
          </a:xfrm>
          <a:prstGeom prst="wedgeEllipseCallout">
            <a:avLst>
              <a:gd name="adj1" fmla="val -1785"/>
              <a:gd name="adj2" fmla="val -775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New intermediate variable introduced</a:t>
            </a:r>
          </a:p>
          <a:p>
            <a:pPr algn="ctr"/>
            <a:r>
              <a:rPr lang="en-US" sz="2400" dirty="0"/>
              <a:t>(Like project)</a:t>
            </a:r>
          </a:p>
        </p:txBody>
      </p:sp>
      <p:sp>
        <p:nvSpPr>
          <p:cNvPr id="14" name="Speech Bubble: Oval 13">
            <a:extLst>
              <a:ext uri="{FF2B5EF4-FFF2-40B4-BE49-F238E27FC236}">
                <a16:creationId xmlns:a16="http://schemas.microsoft.com/office/drawing/2014/main" id="{1FB5CE1D-C284-4801-B443-781E9B799318}"/>
              </a:ext>
            </a:extLst>
          </p:cNvPr>
          <p:cNvSpPr/>
          <p:nvPr/>
        </p:nvSpPr>
        <p:spPr>
          <a:xfrm>
            <a:off x="1325880" y="3767270"/>
            <a:ext cx="2365298" cy="1859436"/>
          </a:xfrm>
          <a:prstGeom prst="wedgeEllipseCallout">
            <a:avLst>
              <a:gd name="adj1" fmla="val 52148"/>
              <a:gd name="adj2" fmla="val -7822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Resulting value from aggregation</a:t>
            </a:r>
          </a:p>
        </p:txBody>
      </p:sp>
      <p:sp>
        <p:nvSpPr>
          <p:cNvPr id="3" name="TextBox 2">
            <a:extLst>
              <a:ext uri="{FF2B5EF4-FFF2-40B4-BE49-F238E27FC236}">
                <a16:creationId xmlns:a16="http://schemas.microsoft.com/office/drawing/2014/main" id="{6ACD4DDA-18D5-4D49-A2B8-242EE85570CA}"/>
              </a:ext>
            </a:extLst>
          </p:cNvPr>
          <p:cNvSpPr txBox="1"/>
          <p:nvPr/>
        </p:nvSpPr>
        <p:spPr>
          <a:xfrm>
            <a:off x="2747727" y="2782389"/>
            <a:ext cx="7856265" cy="461665"/>
          </a:xfrm>
          <a:prstGeom prst="rect">
            <a:avLst/>
          </a:prstGeom>
          <a:noFill/>
        </p:spPr>
        <p:txBody>
          <a:bodyPr wrap="square" rtlCol="0">
            <a:spAutoFit/>
          </a:bodyPr>
          <a:lstStyle/>
          <a:p>
            <a:r>
              <a:rPr lang="en-US" sz="2400" dirty="0">
                <a:latin typeface="Source Code Pro" panose="020B0509030403020204" pitchFamily="49" charset="0"/>
              </a:rPr>
              <a:t>(</a:t>
            </a:r>
            <a:r>
              <a:rPr lang="en-US" sz="2400" dirty="0">
                <a:solidFill>
                  <a:srgbClr val="70AD47"/>
                </a:solidFill>
                <a:latin typeface="Source Code Pro" panose="020B0509030403020204" pitchFamily="49" charset="0"/>
              </a:rPr>
              <a:t>Result</a:t>
            </a:r>
            <a:r>
              <a:rPr lang="en-US" sz="2400" dirty="0">
                <a:latin typeface="Source Code Pro" panose="020B0509030403020204" pitchFamily="49" charset="0"/>
              </a:rPr>
              <a:t>=min(</a:t>
            </a:r>
            <a:r>
              <a:rPr lang="en-US" sz="2400" dirty="0" err="1">
                <a:solidFill>
                  <a:srgbClr val="70AD47"/>
                </a:solidFill>
                <a:latin typeface="Source Code Pro" panose="020B0509030403020204" pitchFamily="49" charset="0"/>
              </a:rPr>
              <a:t>MinInputVariable</a:t>
            </a:r>
            <a:r>
              <a:rPr lang="en-US" sz="2400" dirty="0">
                <a:latin typeface="Source Code Pro" panose="020B0509030403020204" pitchFamily="49" charset="0"/>
              </a:rPr>
              <a:t>, </a:t>
            </a:r>
            <a:r>
              <a:rPr lang="en-US" sz="2400" dirty="0">
                <a:solidFill>
                  <a:srgbClr val="00B0F0"/>
                </a:solidFill>
                <a:latin typeface="Source Code Pro" panose="020B0509030403020204" pitchFamily="49" charset="0"/>
              </a:rPr>
              <a:t>R</a:t>
            </a:r>
            <a:r>
              <a:rPr lang="en-US" sz="2400" dirty="0">
                <a:latin typeface="Source Code Pro" panose="020B0509030403020204" pitchFamily="49" charset="0"/>
              </a:rPr>
              <a:t>))</a:t>
            </a:r>
          </a:p>
        </p:txBody>
      </p:sp>
    </p:spTree>
    <p:extLst>
      <p:ext uri="{BB962C8B-B14F-4D97-AF65-F5344CB8AC3E}">
        <p14:creationId xmlns:p14="http://schemas.microsoft.com/office/powerpoint/2010/main" val="3716138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500"/>
                                        <p:tgtEl>
                                          <p:spTgt spid="10"/>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500"/>
                                        <p:tgtEl>
                                          <p:spTgt spid="3"/>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fade">
                                      <p:cBhvr>
                                        <p:cTn id="24" dur="500"/>
                                        <p:tgtEl>
                                          <p:spTgt spid="12"/>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fade">
                                      <p:cBhvr>
                                        <p:cTn id="29" dur="500"/>
                                        <p:tgtEl>
                                          <p:spTgt spid="13"/>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fade">
                                      <p:cBhvr>
                                        <p:cTn id="3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10" grpId="0"/>
      <p:bldP spid="12" grpId="0" animBg="1"/>
      <p:bldP spid="13" grpId="0" animBg="1"/>
      <p:bldP spid="14" grpId="0" animBg="1"/>
      <p:bldP spid="3" grpId="0"/>
    </p:bldLst>
  </p:timing>
</p:sld>
</file>

<file path=ppt/tags/tag1.xml><?xml version="1.0" encoding="utf-8"?>
<p:tagLst xmlns:a="http://schemas.openxmlformats.org/drawingml/2006/main" xmlns:r="http://schemas.openxmlformats.org/officeDocument/2006/relationships" xmlns:p="http://schemas.openxmlformats.org/presentationml/2006/main">
  <p:tag name="ORIGINALHEIGHT" val="339.0473"/>
  <p:tag name="ORIGINALWIDTH" val="430.5601"/>
  <p:tag name="OUTPUTDPI" val="1200"/>
  <p:tag name="LATEXADDIN" val="\documentclass{article}&#10;\usepackage{amsmath}&#10;\usepackage{graphicx}&#10;\pagestyle{empty}&#10;\begin{document}&#10;&#10;$\scalebox{2.2}{\ensuremath{\Delta \nabla}}$&#10;&#10;\vspace*{-1mm}&#10;\texttt{:-dyna.}&#10;&#10;\end{document}"/>
  <p:tag name="IGUANATEXSIZE" val="20"/>
  <p:tag name="IGUANATEXCURSOR" val="160"/>
  <p:tag name="TRANSPARENCY" val="True"/>
  <p:tag name="FILENAME" val=""/>
  <p:tag name="INPUTTYPE" val="0"/>
  <p:tag name="LATEXENGINEID" val="1"/>
  <p:tag name="TEMPFOLDER" val="c:\temp\"/>
</p:tagLst>
</file>

<file path=ppt/tags/tag2.xml><?xml version="1.0" encoding="utf-8"?>
<p:tagLst xmlns:a="http://schemas.openxmlformats.org/drawingml/2006/main" xmlns:r="http://schemas.openxmlformats.org/officeDocument/2006/relationships" xmlns:p="http://schemas.openxmlformats.org/presentationml/2006/main">
  <p:tag name="ORIGINALHEIGHT" val="372.802"/>
  <p:tag name="ORIGINALWIDTH" val="878.3726"/>
  <p:tag name="OUTPUTDPI" val="1200"/>
  <p:tag name="LATEXADDIN" val="\documentclass{article}&#10;\usepackage{amsmath}&#10;\pagestyle{empty}&#10;\begin{document}&#10;&#10;&#10;\[ \left( a = \sum_i b_i * c_i \right) \]&#10;&#10;\end{document}"/>
  <p:tag name="IGUANATEXSIZE" val="20"/>
  <p:tag name="IGUANATEXCURSOR" val="120"/>
  <p:tag name="TRANSPARENCY" val="True"/>
  <p:tag name="FILENAME" val=""/>
  <p:tag name="INPUTTYPE" val="0"/>
  <p:tag name="LATEXENGINEID" val="1"/>
  <p:tag name="TEMPFOLDER" val="c:\temp\"/>
</p:tagLst>
</file>

<file path=ppt/tags/tag3.xml><?xml version="1.0" encoding="utf-8"?>
<p:tagLst xmlns:a="http://schemas.openxmlformats.org/drawingml/2006/main" xmlns:r="http://schemas.openxmlformats.org/officeDocument/2006/relationships" xmlns:p="http://schemas.openxmlformats.org/presentationml/2006/main">
  <p:tag name="ORIGINALHEIGHT" val="447.8125"/>
  <p:tag name="ORIGINALWIDTH" val="1178.414"/>
  <p:tag name="OUTPUTDPI" val="1200"/>
  <p:tag name="LATEXADDIN" val="\documentclass{article}&#10;\usepackage{amsmath}&#10;\pagestyle{empty}&#10;\begin{document}&#10;&#10;\[ \left( a_{i,k} = \sum_j b_{i, j} * c_{j, k} \right) \]&#10;&#10;&#10;\end{document}"/>
  <p:tag name="IGUANATEXSIZE" val="20"/>
  <p:tag name="IGUANATEXCURSOR" val="84"/>
  <p:tag name="TRANSPARENCY" val="True"/>
  <p:tag name="FILENAME" val=""/>
  <p:tag name="INPUTTYPE" val="0"/>
  <p:tag name="LATEXENGINEID" val="1"/>
  <p:tag name="TEMPFOLDER" val="c:\temp\"/>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8000</TotalTime>
  <Words>5720</Words>
  <Application>Microsoft Office PowerPoint</Application>
  <PresentationFormat>Widescreen</PresentationFormat>
  <Paragraphs>462</Paragraphs>
  <Slides>17</Slides>
  <Notes>17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Calibri</vt:lpstr>
      <vt:lpstr>Calibri Light</vt:lpstr>
      <vt:lpstr>Cambria Math</vt:lpstr>
      <vt:lpstr>Consolas</vt:lpstr>
      <vt:lpstr>Courier New</vt:lpstr>
      <vt:lpstr>Source Code Pro</vt:lpstr>
      <vt:lpstr>Office Theme</vt:lpstr>
      <vt:lpstr>Dyna Evaluation of Logic Programs with Built-Ins and Aggregation: A Calculus for Bag Relations</vt:lpstr>
      <vt:lpstr>PowerPoint Presentation</vt:lpstr>
      <vt:lpstr>PowerPoint Presentation</vt:lpstr>
      <vt:lpstr>Aggregation + Infinite</vt:lpstr>
      <vt:lpstr>Dyna = Logic Programming + Aggregation</vt:lpstr>
      <vt:lpstr>Example Program: Shortest path</vt:lpstr>
      <vt:lpstr>Shortest Path (cont.)</vt:lpstr>
      <vt:lpstr>PowerPoint Presentation</vt:lpstr>
      <vt:lpstr>What about Aggregation?</vt:lpstr>
      <vt:lpstr>Shortest Path All Together Now</vt:lpstr>
      <vt:lpstr>Manipulating R-exprs via Rewrites</vt:lpstr>
      <vt:lpstr>R-expr Rewrites—Built-ins</vt:lpstr>
      <vt:lpstr>Rewriting Example: Shortest Path</vt:lpstr>
      <vt:lpstr>PowerPoint Presentation</vt:lpstr>
      <vt:lpstr>Rewrites for Aggregators</vt:lpstr>
      <vt:lpstr>Ongoing and Future Work</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Dyna Evaluation of Logic Programs with Built-Ins and Aggregation: A Calculus for Bag Relations</dc:title>
  <dc:creator>Matthew FL</dc:creator>
  <cp:lastModifiedBy>Matthew FL</cp:lastModifiedBy>
  <cp:revision>454</cp:revision>
  <dcterms:created xsi:type="dcterms:W3CDTF">2020-10-15T02:36:00Z</dcterms:created>
  <dcterms:modified xsi:type="dcterms:W3CDTF">2020-10-21T17:58:29Z</dcterms:modified>
</cp:coreProperties>
</file>